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84" r:id="rId5"/>
  </p:sldMasterIdLst>
  <p:notesMasterIdLst>
    <p:notesMasterId r:id="rId51"/>
  </p:notesMasterIdLst>
  <p:sldIdLst>
    <p:sldId id="1812" r:id="rId6"/>
    <p:sldId id="1806" r:id="rId7"/>
    <p:sldId id="1776" r:id="rId8"/>
    <p:sldId id="1885" r:id="rId9"/>
    <p:sldId id="1783" r:id="rId10"/>
    <p:sldId id="1835" r:id="rId11"/>
    <p:sldId id="1866" r:id="rId12"/>
    <p:sldId id="1867" r:id="rId13"/>
    <p:sldId id="1902" r:id="rId14"/>
    <p:sldId id="1872" r:id="rId15"/>
    <p:sldId id="1873" r:id="rId16"/>
    <p:sldId id="1875" r:id="rId17"/>
    <p:sldId id="1871" r:id="rId18"/>
    <p:sldId id="1869" r:id="rId19"/>
    <p:sldId id="1821" r:id="rId20"/>
    <p:sldId id="1878" r:id="rId21"/>
    <p:sldId id="1879" r:id="rId22"/>
    <p:sldId id="1882" r:id="rId23"/>
    <p:sldId id="1880" r:id="rId24"/>
    <p:sldId id="1881" r:id="rId25"/>
    <p:sldId id="1883" r:id="rId26"/>
    <p:sldId id="1814" r:id="rId27"/>
    <p:sldId id="1829" r:id="rId28"/>
    <p:sldId id="1886" r:id="rId29"/>
    <p:sldId id="1887" r:id="rId30"/>
    <p:sldId id="1888" r:id="rId31"/>
    <p:sldId id="1890" r:id="rId32"/>
    <p:sldId id="1891" r:id="rId33"/>
    <p:sldId id="1876" r:id="rId34"/>
    <p:sldId id="1779" r:id="rId35"/>
    <p:sldId id="1894" r:id="rId36"/>
    <p:sldId id="1897" r:id="rId37"/>
    <p:sldId id="1895" r:id="rId38"/>
    <p:sldId id="1896" r:id="rId39"/>
    <p:sldId id="1899" r:id="rId40"/>
    <p:sldId id="1907" r:id="rId41"/>
    <p:sldId id="1901" r:id="rId42"/>
    <p:sldId id="1904" r:id="rId43"/>
    <p:sldId id="1903" r:id="rId44"/>
    <p:sldId id="1905" r:id="rId45"/>
    <p:sldId id="1816" r:id="rId46"/>
    <p:sldId id="1874" r:id="rId47"/>
    <p:sldId id="1807" r:id="rId48"/>
    <p:sldId id="1791" r:id="rId49"/>
    <p:sldId id="1811" r:id="rId50"/>
  </p:sldIdLst>
  <p:sldSz cx="12192000" cy="6858000"/>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4C13F5-67A8-48BF-9144-C5F4E2D6CB5D}">
          <p14:sldIdLst>
            <p14:sldId id="1812"/>
            <p14:sldId id="1806"/>
            <p14:sldId id="1776"/>
            <p14:sldId id="1885"/>
            <p14:sldId id="1783"/>
            <p14:sldId id="1835"/>
            <p14:sldId id="1866"/>
            <p14:sldId id="1867"/>
            <p14:sldId id="1902"/>
            <p14:sldId id="1872"/>
            <p14:sldId id="1873"/>
            <p14:sldId id="1875"/>
            <p14:sldId id="1871"/>
            <p14:sldId id="1869"/>
            <p14:sldId id="1821"/>
            <p14:sldId id="1878"/>
            <p14:sldId id="1879"/>
            <p14:sldId id="1882"/>
            <p14:sldId id="1880"/>
            <p14:sldId id="1881"/>
            <p14:sldId id="1883"/>
            <p14:sldId id="1814"/>
            <p14:sldId id="1829"/>
            <p14:sldId id="1886"/>
            <p14:sldId id="1887"/>
            <p14:sldId id="1888"/>
            <p14:sldId id="1890"/>
            <p14:sldId id="1891"/>
            <p14:sldId id="1876"/>
            <p14:sldId id="1779"/>
            <p14:sldId id="1894"/>
            <p14:sldId id="1897"/>
            <p14:sldId id="1895"/>
            <p14:sldId id="1896"/>
            <p14:sldId id="1899"/>
            <p14:sldId id="1907"/>
            <p14:sldId id="1901"/>
            <p14:sldId id="1904"/>
            <p14:sldId id="1903"/>
            <p14:sldId id="1905"/>
            <p14:sldId id="1816"/>
            <p14:sldId id="1874"/>
            <p14:sldId id="1807"/>
            <p14:sldId id="1791"/>
            <p14:sldId id="18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3F1C76-9A84-14D3-EDE2-382286DC19A1}" name="Amutah, Chimaobi" initials="AC" userId="S::camutah@doe.nj.gov::03e02579-04b1-4c0d-a202-7523ed5da14b" providerId="AD"/>
  <p188:author id="{CF9EC8CA-4CEF-8F20-83A9-511A4092F246}" name="Irizarry-Clark, Reina" initials="IR" userId="S::rclark@doe.nj.gov::ac29f117-327a-49da-bdde-becfa4812d5b" providerId="AD"/>
  <p188:author id="{267EB8E7-BAC4-24B5-9D1D-058A95771F8B}" name="Wilhelmi-Guay, Lindsay" initials="WL" userId="S::lguay@doe.nj.gov::682a484a-5da0-419e-94c3-712e48c5214a" providerId="AD"/>
  <p188:author id="{ECFF5DE9-F824-791C-497E-4A5DCF39CBB5}" name="Norcross, Matthew" initials="NM" userId="S::mnorcros@doe.nj.gov::c2189c6d-f39a-4c23-858c-5aea0a91c6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ddell, Azan" initials="WA" lastIdx="3" clrIdx="0">
    <p:extLst>
      <p:ext uri="{19B8F6BF-5375-455C-9EA6-DF929625EA0E}">
        <p15:presenceInfo xmlns:p15="http://schemas.microsoft.com/office/powerpoint/2012/main" userId="S::awaddell@doe.nj.gov::95ed5df3-1b3b-439a-83ef-c12dd8fb71d4" providerId="AD"/>
      </p:ext>
    </p:extLst>
  </p:cmAuthor>
  <p:cmAuthor id="2" name="Wilhelmi-Guay, Lindsay" initials="WL" lastIdx="5" clrIdx="1">
    <p:extLst>
      <p:ext uri="{19B8F6BF-5375-455C-9EA6-DF929625EA0E}">
        <p15:presenceInfo xmlns:p15="http://schemas.microsoft.com/office/powerpoint/2012/main" userId="S::lguay@doe.nj.gov::682a484a-5da0-419e-94c3-712e48c5214a" providerId="AD"/>
      </p:ext>
    </p:extLst>
  </p:cmAuthor>
  <p:cmAuthor id="3" name="Irizarry-Clark, Reina" initials="RI" lastIdx="1" clrIdx="2">
    <p:extLst>
      <p:ext uri="{19B8F6BF-5375-455C-9EA6-DF929625EA0E}">
        <p15:presenceInfo xmlns:p15="http://schemas.microsoft.com/office/powerpoint/2012/main" userId="S::rclark@doe.nj.gov::ac29f117-327a-49da-bdde-becfa4812d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F049C-6486-4408-AA89-44CE31850DF9}" v="2032" dt="2024-04-10T15:08:50.784"/>
    <p1510:client id="{2AAB3FBA-A14C-E8CC-BD45-33FAE5D7AD06}" v="5" dt="2024-04-09T16:36:54.069"/>
    <p1510:client id="{64DE367F-FC43-5DE6-0914-6DFE90F9081A}" v="580" dt="2024-04-10T12:37:48.097"/>
    <p1510:client id="{7CA64576-DD28-2AF5-0625-A68FF3F4D2AB}" v="29" dt="2024-04-10T01:22:42.345"/>
    <p1510:client id="{A74C14EB-29E1-D54B-0C8A-F68E1F4B32C3}" v="1498" dt="2024-04-10T14:19:29.687"/>
    <p1510:client id="{AB2FE44C-2271-433F-B288-0131FED8C624}" v="69" dt="2024-04-10T02:39:30.656"/>
    <p1510:client id="{DD2B88E3-58CA-4B85-90A4-7FF5B7A56949}" v="154" dt="2024-04-09T22:13:39.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4043" tIns="47021" rIns="94043" bIns="47021" rtlCol="0"/>
          <a:lstStyle>
            <a:lvl1pPr algn="l">
              <a:defRPr sz="1200"/>
            </a:lvl1pPr>
          </a:lstStyle>
          <a:p>
            <a:endParaRPr lang="en-US"/>
          </a:p>
        </p:txBody>
      </p:sp>
      <p:sp>
        <p:nvSpPr>
          <p:cNvPr id="3" name="Date Placeholder 2"/>
          <p:cNvSpPr>
            <a:spLocks noGrp="1"/>
          </p:cNvSpPr>
          <p:nvPr>
            <p:ph type="dt" idx="1"/>
          </p:nvPr>
        </p:nvSpPr>
        <p:spPr>
          <a:xfrm>
            <a:off x="4014101" y="0"/>
            <a:ext cx="3070860" cy="435849"/>
          </a:xfrm>
          <a:prstGeom prst="rect">
            <a:avLst/>
          </a:prstGeom>
        </p:spPr>
        <p:txBody>
          <a:bodyPr vert="horz" lIns="94043" tIns="47021" rIns="94043" bIns="47021" rtlCol="0"/>
          <a:lstStyle>
            <a:lvl1pPr algn="r">
              <a:defRPr sz="1200"/>
            </a:lvl1pPr>
          </a:lstStyle>
          <a:p>
            <a:fld id="{4F805026-F4D5-40FA-AC94-939F96A5F7C2}" type="datetimeFigureOut">
              <a:rPr lang="en-US" smtClean="0"/>
              <a:t>4/11/2024</a:t>
            </a:fld>
            <a:endParaRPr lang="en-US"/>
          </a:p>
        </p:txBody>
      </p:sp>
      <p:sp>
        <p:nvSpPr>
          <p:cNvPr id="4" name="Slide Image Placeholder 3"/>
          <p:cNvSpPr>
            <a:spLocks noGrp="1" noRot="1" noChangeAspect="1"/>
          </p:cNvSpPr>
          <p:nvPr>
            <p:ph type="sldImg" idx="2"/>
          </p:nvPr>
        </p:nvSpPr>
        <p:spPr>
          <a:xfrm>
            <a:off x="938213" y="1085850"/>
            <a:ext cx="5210175" cy="2930525"/>
          </a:xfrm>
          <a:prstGeom prst="rect">
            <a:avLst/>
          </a:prstGeom>
          <a:noFill/>
          <a:ln w="12700">
            <a:solidFill>
              <a:prstClr val="black"/>
            </a:solidFill>
          </a:ln>
        </p:spPr>
        <p:txBody>
          <a:bodyPr vert="horz" lIns="94043" tIns="47021" rIns="94043" bIns="47021" rtlCol="0" anchor="ctr"/>
          <a:lstStyle/>
          <a:p>
            <a:endParaRPr lang="en-US"/>
          </a:p>
        </p:txBody>
      </p:sp>
      <p:sp>
        <p:nvSpPr>
          <p:cNvPr id="5" name="Notes Placeholder 4"/>
          <p:cNvSpPr>
            <a:spLocks noGrp="1"/>
          </p:cNvSpPr>
          <p:nvPr>
            <p:ph type="body" sz="quarter" idx="3"/>
          </p:nvPr>
        </p:nvSpPr>
        <p:spPr>
          <a:xfrm>
            <a:off x="708660" y="4180522"/>
            <a:ext cx="5669280" cy="3420427"/>
          </a:xfrm>
          <a:prstGeom prst="rect">
            <a:avLst/>
          </a:prstGeom>
        </p:spPr>
        <p:txBody>
          <a:bodyPr vert="horz" lIns="94043" tIns="47021" rIns="94043" bIns="470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3070860" cy="435848"/>
          </a:xfrm>
          <a:prstGeom prst="rect">
            <a:avLst/>
          </a:prstGeom>
        </p:spPr>
        <p:txBody>
          <a:bodyPr vert="horz" lIns="94043" tIns="47021" rIns="94043" bIns="47021" rtlCol="0" anchor="b"/>
          <a:lstStyle>
            <a:lvl1pPr algn="l">
              <a:defRPr sz="1200"/>
            </a:lvl1pPr>
          </a:lstStyle>
          <a:p>
            <a:endParaRPr lang="en-US"/>
          </a:p>
        </p:txBody>
      </p:sp>
      <p:sp>
        <p:nvSpPr>
          <p:cNvPr id="7" name="Slide Number Placeholder 6"/>
          <p:cNvSpPr>
            <a:spLocks noGrp="1"/>
          </p:cNvSpPr>
          <p:nvPr>
            <p:ph type="sldNum" sz="quarter" idx="5"/>
          </p:nvPr>
        </p:nvSpPr>
        <p:spPr>
          <a:xfrm>
            <a:off x="4014101" y="8250953"/>
            <a:ext cx="3070860" cy="435848"/>
          </a:xfrm>
          <a:prstGeom prst="rect">
            <a:avLst/>
          </a:prstGeom>
        </p:spPr>
        <p:txBody>
          <a:bodyPr vert="horz" lIns="94043" tIns="47021" rIns="94043" bIns="47021" rtlCol="0" anchor="b"/>
          <a:lstStyle>
            <a:lvl1pPr algn="r">
              <a:defRPr sz="1200"/>
            </a:lvl1pPr>
          </a:lstStyle>
          <a:p>
            <a:fld id="{2ABF76E3-5E34-41FA-A090-4320E765CC37}" type="slidenum">
              <a:rPr lang="en-US" smtClean="0"/>
              <a:t>‹#›</a:t>
            </a:fld>
            <a:endParaRPr lang="en-US"/>
          </a:p>
        </p:txBody>
      </p:sp>
    </p:spTree>
    <p:extLst>
      <p:ext uri="{BB962C8B-B14F-4D97-AF65-F5344CB8AC3E}">
        <p14:creationId xmlns:p14="http://schemas.microsoft.com/office/powerpoint/2010/main" val="242093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1</a:t>
            </a:fld>
            <a:endParaRPr lang="en-US"/>
          </a:p>
        </p:txBody>
      </p:sp>
    </p:spTree>
    <p:extLst>
      <p:ext uri="{BB962C8B-B14F-4D97-AF65-F5344CB8AC3E}">
        <p14:creationId xmlns:p14="http://schemas.microsoft.com/office/powerpoint/2010/main" val="235927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14</a:t>
            </a:fld>
            <a:endParaRPr lang="en-US"/>
          </a:p>
        </p:txBody>
      </p:sp>
    </p:spTree>
    <p:extLst>
      <p:ext uri="{BB962C8B-B14F-4D97-AF65-F5344CB8AC3E}">
        <p14:creationId xmlns:p14="http://schemas.microsoft.com/office/powerpoint/2010/main" val="247786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15</a:t>
            </a:fld>
            <a:endParaRPr lang="en-US"/>
          </a:p>
        </p:txBody>
      </p:sp>
    </p:spTree>
    <p:extLst>
      <p:ext uri="{BB962C8B-B14F-4D97-AF65-F5344CB8AC3E}">
        <p14:creationId xmlns:p14="http://schemas.microsoft.com/office/powerpoint/2010/main" val="157653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18</a:t>
            </a:fld>
            <a:endParaRPr lang="en-US"/>
          </a:p>
        </p:txBody>
      </p:sp>
    </p:spTree>
    <p:extLst>
      <p:ext uri="{BB962C8B-B14F-4D97-AF65-F5344CB8AC3E}">
        <p14:creationId xmlns:p14="http://schemas.microsoft.com/office/powerpoint/2010/main" val="23536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21</a:t>
            </a:fld>
            <a:endParaRPr lang="en-US"/>
          </a:p>
        </p:txBody>
      </p:sp>
    </p:spTree>
    <p:extLst>
      <p:ext uri="{BB962C8B-B14F-4D97-AF65-F5344CB8AC3E}">
        <p14:creationId xmlns:p14="http://schemas.microsoft.com/office/powerpoint/2010/main" val="46368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22</a:t>
            </a:fld>
            <a:endParaRPr lang="en-US"/>
          </a:p>
        </p:txBody>
      </p:sp>
    </p:spTree>
    <p:extLst>
      <p:ext uri="{BB962C8B-B14F-4D97-AF65-F5344CB8AC3E}">
        <p14:creationId xmlns:p14="http://schemas.microsoft.com/office/powerpoint/2010/main" val="114175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30</a:t>
            </a:fld>
            <a:endParaRPr lang="en-US"/>
          </a:p>
        </p:txBody>
      </p:sp>
    </p:spTree>
    <p:extLst>
      <p:ext uri="{BB962C8B-B14F-4D97-AF65-F5344CB8AC3E}">
        <p14:creationId xmlns:p14="http://schemas.microsoft.com/office/powerpoint/2010/main" val="97888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31</a:t>
            </a:fld>
            <a:endParaRPr lang="en-US"/>
          </a:p>
        </p:txBody>
      </p:sp>
    </p:spTree>
    <p:extLst>
      <p:ext uri="{BB962C8B-B14F-4D97-AF65-F5344CB8AC3E}">
        <p14:creationId xmlns:p14="http://schemas.microsoft.com/office/powerpoint/2010/main" val="3883165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32</a:t>
            </a:fld>
            <a:endParaRPr lang="en-US"/>
          </a:p>
        </p:txBody>
      </p:sp>
    </p:spTree>
    <p:extLst>
      <p:ext uri="{BB962C8B-B14F-4D97-AF65-F5344CB8AC3E}">
        <p14:creationId xmlns:p14="http://schemas.microsoft.com/office/powerpoint/2010/main" val="366791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33</a:t>
            </a:fld>
            <a:endParaRPr lang="en-US"/>
          </a:p>
        </p:txBody>
      </p:sp>
    </p:spTree>
    <p:extLst>
      <p:ext uri="{BB962C8B-B14F-4D97-AF65-F5344CB8AC3E}">
        <p14:creationId xmlns:p14="http://schemas.microsoft.com/office/powerpoint/2010/main" val="16467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34</a:t>
            </a:fld>
            <a:endParaRPr lang="en-US"/>
          </a:p>
        </p:txBody>
      </p:sp>
    </p:spTree>
    <p:extLst>
      <p:ext uri="{BB962C8B-B14F-4D97-AF65-F5344CB8AC3E}">
        <p14:creationId xmlns:p14="http://schemas.microsoft.com/office/powerpoint/2010/main" val="196425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2</a:t>
            </a:fld>
            <a:endParaRPr lang="en-US"/>
          </a:p>
        </p:txBody>
      </p:sp>
    </p:spTree>
    <p:extLst>
      <p:ext uri="{BB962C8B-B14F-4D97-AF65-F5344CB8AC3E}">
        <p14:creationId xmlns:p14="http://schemas.microsoft.com/office/powerpoint/2010/main" val="364140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35</a:t>
            </a:fld>
            <a:endParaRPr lang="en-US"/>
          </a:p>
        </p:txBody>
      </p:sp>
    </p:spTree>
    <p:extLst>
      <p:ext uri="{BB962C8B-B14F-4D97-AF65-F5344CB8AC3E}">
        <p14:creationId xmlns:p14="http://schemas.microsoft.com/office/powerpoint/2010/main" val="120657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36</a:t>
            </a:fld>
            <a:endParaRPr lang="en-US"/>
          </a:p>
        </p:txBody>
      </p:sp>
    </p:spTree>
    <p:extLst>
      <p:ext uri="{BB962C8B-B14F-4D97-AF65-F5344CB8AC3E}">
        <p14:creationId xmlns:p14="http://schemas.microsoft.com/office/powerpoint/2010/main" val="213207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38</a:t>
            </a:fld>
            <a:endParaRPr lang="en-US"/>
          </a:p>
        </p:txBody>
      </p:sp>
    </p:spTree>
    <p:extLst>
      <p:ext uri="{BB962C8B-B14F-4D97-AF65-F5344CB8AC3E}">
        <p14:creationId xmlns:p14="http://schemas.microsoft.com/office/powerpoint/2010/main" val="3067027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40</a:t>
            </a:fld>
            <a:endParaRPr lang="en-US"/>
          </a:p>
        </p:txBody>
      </p:sp>
    </p:spTree>
    <p:extLst>
      <p:ext uri="{BB962C8B-B14F-4D97-AF65-F5344CB8AC3E}">
        <p14:creationId xmlns:p14="http://schemas.microsoft.com/office/powerpoint/2010/main" val="2835103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41</a:t>
            </a:fld>
            <a:endParaRPr lang="en-US"/>
          </a:p>
        </p:txBody>
      </p:sp>
    </p:spTree>
    <p:extLst>
      <p:ext uri="{BB962C8B-B14F-4D97-AF65-F5344CB8AC3E}">
        <p14:creationId xmlns:p14="http://schemas.microsoft.com/office/powerpoint/2010/main" val="3081366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43</a:t>
            </a:fld>
            <a:endParaRPr lang="en-US"/>
          </a:p>
        </p:txBody>
      </p:sp>
    </p:spTree>
    <p:extLst>
      <p:ext uri="{BB962C8B-B14F-4D97-AF65-F5344CB8AC3E}">
        <p14:creationId xmlns:p14="http://schemas.microsoft.com/office/powerpoint/2010/main" val="3961124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44</a:t>
            </a:fld>
            <a:endParaRPr lang="en-US"/>
          </a:p>
        </p:txBody>
      </p:sp>
    </p:spTree>
    <p:extLst>
      <p:ext uri="{BB962C8B-B14F-4D97-AF65-F5344CB8AC3E}">
        <p14:creationId xmlns:p14="http://schemas.microsoft.com/office/powerpoint/2010/main" val="138282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0423">
              <a:defRPr/>
            </a:pPr>
            <a:fld id="{B97A44F7-5F69-4F06-8F30-FB0E6EC0A151}" type="slidenum">
              <a:rPr lang="en-US">
                <a:solidFill>
                  <a:prstClr val="black"/>
                </a:solidFill>
                <a:latin typeface="Calibri" panose="020F0502020204030204"/>
              </a:rPr>
              <a:pPr defTabSz="940423">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208279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3</a:t>
            </a:fld>
            <a:endParaRPr lang="en-US"/>
          </a:p>
        </p:txBody>
      </p:sp>
    </p:spTree>
    <p:extLst>
      <p:ext uri="{BB962C8B-B14F-4D97-AF65-F5344CB8AC3E}">
        <p14:creationId xmlns:p14="http://schemas.microsoft.com/office/powerpoint/2010/main" val="19805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5</a:t>
            </a:fld>
            <a:endParaRPr lang="en-US"/>
          </a:p>
        </p:txBody>
      </p:sp>
    </p:spTree>
    <p:extLst>
      <p:ext uri="{BB962C8B-B14F-4D97-AF65-F5344CB8AC3E}">
        <p14:creationId xmlns:p14="http://schemas.microsoft.com/office/powerpoint/2010/main" val="309716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6</a:t>
            </a:fld>
            <a:endParaRPr lang="en-US"/>
          </a:p>
        </p:txBody>
      </p:sp>
    </p:spTree>
    <p:extLst>
      <p:ext uri="{BB962C8B-B14F-4D97-AF65-F5344CB8AC3E}">
        <p14:creationId xmlns:p14="http://schemas.microsoft.com/office/powerpoint/2010/main" val="327416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7</a:t>
            </a:fld>
            <a:endParaRPr lang="en-US"/>
          </a:p>
        </p:txBody>
      </p:sp>
    </p:spTree>
    <p:extLst>
      <p:ext uri="{BB962C8B-B14F-4D97-AF65-F5344CB8AC3E}">
        <p14:creationId xmlns:p14="http://schemas.microsoft.com/office/powerpoint/2010/main" val="294132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8</a:t>
            </a:fld>
            <a:endParaRPr lang="en-US"/>
          </a:p>
        </p:txBody>
      </p:sp>
    </p:spTree>
    <p:extLst>
      <p:ext uri="{BB962C8B-B14F-4D97-AF65-F5344CB8AC3E}">
        <p14:creationId xmlns:p14="http://schemas.microsoft.com/office/powerpoint/2010/main" val="157646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9</a:t>
            </a:fld>
            <a:endParaRPr lang="en-US"/>
          </a:p>
        </p:txBody>
      </p:sp>
    </p:spTree>
    <p:extLst>
      <p:ext uri="{BB962C8B-B14F-4D97-AF65-F5344CB8AC3E}">
        <p14:creationId xmlns:p14="http://schemas.microsoft.com/office/powerpoint/2010/main" val="16800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13</a:t>
            </a:fld>
            <a:endParaRPr lang="en-US"/>
          </a:p>
        </p:txBody>
      </p:sp>
    </p:spTree>
    <p:extLst>
      <p:ext uri="{BB962C8B-B14F-4D97-AF65-F5344CB8AC3E}">
        <p14:creationId xmlns:p14="http://schemas.microsoft.com/office/powerpoint/2010/main" val="69974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84431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22244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5755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5103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9627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1031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826441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90579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ooter Placeholder 4"/>
          <p:cNvSpPr>
            <a:spLocks noGrp="1"/>
          </p:cNvSpPr>
          <p:nvPr userDrawn="1">
            <p:ph type="ftr" sz="quarter" idx="11"/>
          </p:nvPr>
        </p:nvSpPr>
        <p:spPr>
          <a:xfrm>
            <a:off x="4586640" y="6492875"/>
            <a:ext cx="4114800" cy="365125"/>
          </a:xfrm>
          <a:prstGeom prst="rect">
            <a:avLst/>
          </a:prstGeom>
        </p:spPr>
        <p:txBody>
          <a:bodyPr/>
          <a:lstStyle>
            <a:lvl1pPr>
              <a:defRPr>
                <a:solidFill>
                  <a:schemeClr val="tx1"/>
                </a:solidFill>
              </a:defRPr>
            </a:lvl1pPr>
          </a:lstStyle>
          <a:p>
            <a:endParaRPr lang="en-US"/>
          </a:p>
        </p:txBody>
      </p:sp>
      <p:sp>
        <p:nvSpPr>
          <p:cNvPr id="6" name="Slide Number Placeholder 5"/>
          <p:cNvSpPr>
            <a:spLocks noGrp="1"/>
          </p:cNvSpPr>
          <p:nvPr userDrawn="1">
            <p:ph type="sldNum" sz="quarter" idx="12"/>
          </p:nvPr>
        </p:nvSpPr>
        <p:spPr>
          <a:xfrm>
            <a:off x="9448800" y="6563252"/>
            <a:ext cx="2743200" cy="365125"/>
          </a:xfrm>
          <a:prstGeom prst="rect">
            <a:avLst/>
          </a:prstGeom>
        </p:spPr>
        <p:txBody>
          <a:bodyPr/>
          <a:lstStyle>
            <a:lvl1pPr algn="r">
              <a:defRPr>
                <a:solidFill>
                  <a:schemeClr val="tx1"/>
                </a:solidFill>
              </a:defRPr>
            </a:lvl1pPr>
          </a:lstStyle>
          <a:p>
            <a:fld id="{CD5C70A5-9411-4B11-A0DB-D49D3D849901}" type="slidenum">
              <a:rPr lang="en-US" smtClean="0"/>
              <a:pPr/>
              <a:t>‹#›</a:t>
            </a:fld>
            <a:endParaRPr lang="en-US"/>
          </a:p>
        </p:txBody>
      </p:sp>
    </p:spTree>
    <p:extLst>
      <p:ext uri="{BB962C8B-B14F-4D97-AF65-F5344CB8AC3E}">
        <p14:creationId xmlns:p14="http://schemas.microsoft.com/office/powerpoint/2010/main" val="263620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045881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08000" y="765175"/>
            <a:ext cx="11184000" cy="969282"/>
          </a:xfrm>
        </p:spPr>
        <p:txBody>
          <a:bodyPr>
            <a:normAutofit/>
          </a:bodyPr>
          <a:lstStyle>
            <a:lvl1pPr marL="0" indent="0">
              <a:buNone/>
              <a:defRPr sz="300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08000" y="304800"/>
            <a:ext cx="11184000" cy="469492"/>
          </a:xfrm>
          <a:prstGeom prst="rect">
            <a:avLst/>
          </a:prstGeom>
        </p:spPr>
        <p:txBody>
          <a:bodyPr vert="horz" lIns="0" tIns="0" rIns="0" bIns="0" rtlCol="0" anchor="t" anchorCtr="0">
            <a:noAutofit/>
          </a:bodyPr>
          <a:lstStyle/>
          <a:p>
            <a:r>
              <a:rPr lang="en-US"/>
              <a:t>Click to edit Master title style</a:t>
            </a:r>
            <a:endParaRPr lang="en-GB"/>
          </a:p>
        </p:txBody>
      </p:sp>
      <p:sp>
        <p:nvSpPr>
          <p:cNvPr id="20" name="Text Placeholder 19"/>
          <p:cNvSpPr>
            <a:spLocks noGrp="1"/>
          </p:cNvSpPr>
          <p:nvPr>
            <p:ph type="body" sz="quarter" idx="14"/>
          </p:nvPr>
        </p:nvSpPr>
        <p:spPr>
          <a:xfrm>
            <a:off x="508916" y="1828800"/>
            <a:ext cx="11184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3"/>
          </p:nvPr>
        </p:nvSpPr>
        <p:spPr>
          <a:xfrm>
            <a:off x="513574" y="6400800"/>
            <a:ext cx="10079297" cy="252000"/>
          </a:xfrm>
          <a:prstGeom prst="rect">
            <a:avLst/>
          </a:prstGeom>
        </p:spPr>
        <p:txBody>
          <a:bodyPr vert="horz" lIns="0" tIns="0" rIns="0" bIns="0" rtlCol="0" anchor="ctr" anchorCtr="0"/>
          <a:lstStyle>
            <a:lvl1pPr algn="l">
              <a:defRPr sz="800" b="0">
                <a:solidFill>
                  <a:srgbClr val="8C8C8C"/>
                </a:solidFill>
              </a:defRPr>
            </a:lvl1pPr>
          </a:lstStyle>
          <a:p>
            <a:endParaRPr lang="en-GB"/>
          </a:p>
        </p:txBody>
      </p:sp>
      <p:sp>
        <p:nvSpPr>
          <p:cNvPr id="8" name="Slide Number Placeholder 7"/>
          <p:cNvSpPr>
            <a:spLocks noGrp="1"/>
          </p:cNvSpPr>
          <p:nvPr>
            <p:ph type="sldNum" sz="quarter" idx="4"/>
          </p:nvPr>
        </p:nvSpPr>
        <p:spPr>
          <a:xfrm>
            <a:off x="10630838" y="6400800"/>
            <a:ext cx="1086423"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a:p>
        </p:txBody>
      </p:sp>
    </p:spTree>
    <p:extLst>
      <p:ext uri="{BB962C8B-B14F-4D97-AF65-F5344CB8AC3E}">
        <p14:creationId xmlns:p14="http://schemas.microsoft.com/office/powerpoint/2010/main" val="3333990339"/>
      </p:ext>
    </p:extLst>
  </p:cSld>
  <p:clrMapOvr>
    <a:masterClrMapping/>
  </p:clrMapOvr>
  <p:transition>
    <p:fade/>
  </p:transition>
  <p:extLst>
    <p:ext uri="{DCECCB84-F9BA-43D5-87BE-67443E8EF086}">
      <p15:sldGuideLst xmlns:p15="http://schemas.microsoft.com/office/powerpoint/2012/main">
        <p15:guide id="2" pos="2880">
          <p15:clr>
            <a:srgbClr val="FBAE40"/>
          </p15:clr>
        </p15:guide>
        <p15:guide id="4" pos="5520">
          <p15:clr>
            <a:srgbClr val="FBAE40"/>
          </p15:clr>
        </p15:guide>
        <p15:guide id="5" pos="240">
          <p15:clr>
            <a:srgbClr val="FBAE40"/>
          </p15:clr>
        </p15:guide>
        <p15:guide id="6" orient="horz" pos="192">
          <p15:clr>
            <a:srgbClr val="FBAE40"/>
          </p15:clr>
        </p15:guide>
        <p15:guide id="7" orient="horz" pos="1152">
          <p15:clr>
            <a:srgbClr val="FBAE40"/>
          </p15:clr>
        </p15:guide>
        <p15:guide id="8" orient="horz" pos="480">
          <p15:clr>
            <a:srgbClr val="FBAE40"/>
          </p15:clr>
        </p15:guide>
        <p15:guide id="9" orient="horz"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588573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90E58B70-3EE2-459F-99E8-EE9A3432C5F9}"/>
              </a:ext>
            </a:extLst>
          </p:cNvPr>
          <p:cNvPicPr>
            <a:picLocks noChangeAspect="1"/>
          </p:cNvPicPr>
          <p:nvPr userDrawn="1"/>
        </p:nvPicPr>
        <p:blipFill>
          <a:blip r:embed="rId2"/>
          <a:stretch>
            <a:fillRect/>
          </a:stretch>
        </p:blipFill>
        <p:spPr>
          <a:xfrm>
            <a:off x="98321" y="6225626"/>
            <a:ext cx="739880" cy="558634"/>
          </a:xfrm>
          <a:prstGeom prst="rect">
            <a:avLst/>
          </a:prstGeom>
        </p:spPr>
      </p:pic>
      <p:pic>
        <p:nvPicPr>
          <p:cNvPr id="13" name="Picture 12">
            <a:extLst>
              <a:ext uri="{FF2B5EF4-FFF2-40B4-BE49-F238E27FC236}">
                <a16:creationId xmlns:a16="http://schemas.microsoft.com/office/drawing/2014/main" id="{2EACF8E1-069C-48DD-86C1-05C4A1B67458}"/>
              </a:ext>
            </a:extLst>
          </p:cNvPr>
          <p:cNvPicPr>
            <a:picLocks noChangeAspect="1"/>
          </p:cNvPicPr>
          <p:nvPr userDrawn="1"/>
        </p:nvPicPr>
        <p:blipFill>
          <a:blip r:embed="rId3"/>
          <a:stretch>
            <a:fillRect/>
          </a:stretch>
        </p:blipFill>
        <p:spPr>
          <a:xfrm>
            <a:off x="10210096" y="1"/>
            <a:ext cx="1981904" cy="1218328"/>
          </a:xfrm>
          <a:prstGeom prst="rect">
            <a:avLst/>
          </a:prstGeom>
        </p:spPr>
      </p:pic>
      <p:pic>
        <p:nvPicPr>
          <p:cNvPr id="14" name="Picture 13">
            <a:extLst>
              <a:ext uri="{FF2B5EF4-FFF2-40B4-BE49-F238E27FC236}">
                <a16:creationId xmlns:a16="http://schemas.microsoft.com/office/drawing/2014/main" id="{44C18F17-9CCE-4C40-9FA4-362B3F950086}"/>
              </a:ext>
            </a:extLst>
          </p:cNvPr>
          <p:cNvPicPr>
            <a:picLocks noChangeAspect="1"/>
          </p:cNvPicPr>
          <p:nvPr userDrawn="1"/>
        </p:nvPicPr>
        <p:blipFill>
          <a:blip r:embed="rId4"/>
          <a:stretch>
            <a:fillRect/>
          </a:stretch>
        </p:blipFill>
        <p:spPr>
          <a:xfrm>
            <a:off x="11096975" y="-76636"/>
            <a:ext cx="769876" cy="1012881"/>
          </a:xfrm>
          <a:prstGeom prst="rect">
            <a:avLst/>
          </a:prstGeom>
        </p:spPr>
      </p:pic>
    </p:spTree>
    <p:extLst>
      <p:ext uri="{BB962C8B-B14F-4D97-AF65-F5344CB8AC3E}">
        <p14:creationId xmlns:p14="http://schemas.microsoft.com/office/powerpoint/2010/main" val="166057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a:xfrm>
            <a:off x="1236963" y="235678"/>
            <a:ext cx="10096959" cy="747579"/>
          </a:xfrm>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92277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1283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a:xfrm>
            <a:off x="1333960" y="183376"/>
            <a:ext cx="10096959" cy="747579"/>
          </a:xfrm>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1531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39196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3908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8856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862332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3.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2300392000"/>
      </p:ext>
    </p:extLst>
  </p:cSld>
  <p:clrMap bg1="lt1" tx1="dk1" bg2="lt2" tx2="dk2" accent1="accent1" accent2="accent2" accent3="accent3" accent4="accent4" accent5="accent5" accent6="accent6" hlink="hlink" folHlink="folHlink"/>
  <p:sldLayoutIdLst>
    <p:sldLayoutId id="2147483685" r:id="rId1"/>
    <p:sldLayoutId id="2147483687" r:id="rId2"/>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31113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27837488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8" r:id="rId15"/>
    <p:sldLayoutId id="2147483681" r:id="rId16"/>
    <p:sldLayoutId id="2147483682" r:id="rId17"/>
    <p:sldLayoutId id="2147483683" r:id="rId18"/>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rc.doe.state.nj.us/"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Chimaobi.amutah@doe.nj.gov" TargetMode="External"/><Relationship Id="rId7" Type="http://schemas.openxmlformats.org/officeDocument/2006/relationships/hyperlink" Target="mailto:lindsay.wilhelmi-guay@doe.nj.go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mailto:reina.irizarry-clark@doe.nj.gov" TargetMode="External"/><Relationship Id="rId5" Type="http://schemas.openxmlformats.org/officeDocument/2006/relationships/hyperlink" Target="mailto:jennifer.hobbs@doe.nj.gov" TargetMode="External"/><Relationship Id="rId4" Type="http://schemas.openxmlformats.org/officeDocument/2006/relationships/hyperlink" Target="mailto:Matthew.Norcross@doe.nj.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hyperlink" Target="https://www.instagram.com/newjerseydoe/" TargetMode="External"/><Relationship Id="rId3" Type="http://schemas.openxmlformats.org/officeDocument/2006/relationships/hyperlink" Target="http://nj.gov/education" TargetMode="External"/><Relationship Id="rId7" Type="http://schemas.openxmlformats.org/officeDocument/2006/relationships/hyperlink" Target="https://twitter.com/NewJerseyDOE"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s://www.facebook.com/njdeptofed/" TargetMode="External"/><Relationship Id="rId5" Type="http://schemas.openxmlformats.org/officeDocument/2006/relationships/hyperlink" Target="mailto:ASP@doe.nj.gov" TargetMode="External"/><Relationship Id="rId4" Type="http://schemas.openxmlformats.org/officeDocument/2006/relationships/hyperlink" Target="mailto:OCS@doe.nj.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22086" y="1921250"/>
            <a:ext cx="12169913" cy="1607169"/>
          </a:xfrm>
          <a:prstGeom prst="rect">
            <a:avLst/>
          </a:prstGeom>
        </p:spPr>
        <p:txBody>
          <a:bodyPr lIns="91440" tIns="45720" rIns="91440" bIns="45720" anchor="b"/>
          <a:lstStyle/>
          <a:p>
            <a:pPr fontAlgn="base"/>
            <a:br>
              <a:rPr lang="en-US" sz="4000">
                <a:latin typeface="Palatino Linotype"/>
              </a:rPr>
            </a:br>
            <a:r>
              <a:rPr lang="en-US" sz="4000">
                <a:solidFill>
                  <a:srgbClr val="5C0000"/>
                </a:solidFill>
                <a:latin typeface="Palatino Linotype"/>
              </a:rPr>
              <a:t>Data</a:t>
            </a:r>
            <a:r>
              <a:rPr lang="en-US" sz="4000">
                <a:latin typeface="Palatino Linotype"/>
              </a:rPr>
              <a:t> Literacy Series: Training #4</a:t>
            </a:r>
            <a:br>
              <a:rPr lang="en-US" sz="4000"/>
            </a:br>
            <a:r>
              <a:rPr lang="en-US" sz="2800">
                <a:solidFill>
                  <a:srgbClr val="5C0000"/>
                </a:solidFill>
                <a:latin typeface="Palatino Linotype"/>
                <a:ea typeface="Calibri"/>
                <a:cs typeface="Calibri"/>
              </a:rPr>
              <a:t>Reflection and Direction for </a:t>
            </a:r>
            <a:r>
              <a:rPr lang="en-US" sz="2400">
                <a:solidFill>
                  <a:srgbClr val="5C0000"/>
                </a:solidFill>
                <a:latin typeface="Palatino Linotype"/>
                <a:ea typeface="Roboto"/>
                <a:cs typeface="Roboto"/>
              </a:rPr>
              <a:t>Continuous</a:t>
            </a:r>
            <a:r>
              <a:rPr lang="en-US" sz="2800">
                <a:solidFill>
                  <a:srgbClr val="C00000"/>
                </a:solidFill>
                <a:latin typeface="Palatino Linotype"/>
                <a:ea typeface="Calibri"/>
                <a:cs typeface="Calibri"/>
              </a:rPr>
              <a:t> </a:t>
            </a:r>
            <a:r>
              <a:rPr lang="en-US" sz="2800">
                <a:solidFill>
                  <a:srgbClr val="5C0000"/>
                </a:solidFill>
                <a:latin typeface="Palatino Linotype"/>
                <a:ea typeface="Calibri"/>
                <a:cs typeface="Calibri"/>
              </a:rPr>
              <a:t>Improvement</a:t>
            </a:r>
            <a:endParaRPr lang="en-US" sz="4000">
              <a:solidFill>
                <a:srgbClr val="5C0000"/>
              </a:solidFill>
              <a:latin typeface="Palatino Linotype"/>
            </a:endParaRP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
        <p:nvSpPr>
          <p:cNvPr id="3" name="Subtitle 4">
            <a:extLst>
              <a:ext uri="{FF2B5EF4-FFF2-40B4-BE49-F238E27FC236}">
                <a16:creationId xmlns:a16="http://schemas.microsoft.com/office/drawing/2014/main" id="{8C0F648E-C4C1-25C1-85CF-D19B24C231B0}"/>
              </a:ext>
            </a:extLst>
          </p:cNvPr>
          <p:cNvSpPr>
            <a:spLocks noGrp="1"/>
          </p:cNvSpPr>
          <p:nvPr>
            <p:ph type="subTitle" idx="1"/>
          </p:nvPr>
        </p:nvSpPr>
        <p:spPr>
          <a:xfrm>
            <a:off x="3442" y="2987558"/>
            <a:ext cx="12154278" cy="1615863"/>
          </a:xfrm>
        </p:spPr>
        <p:txBody>
          <a:bodyPr vert="horz" lIns="91440" tIns="45720" rIns="91440" bIns="45720" rtlCol="0" anchor="t">
            <a:noAutofit/>
          </a:bodyPr>
          <a:lstStyle/>
          <a:p>
            <a:endParaRPr lang="en-US"/>
          </a:p>
          <a:p>
            <a:r>
              <a:rPr lang="en-US">
                <a:latin typeface="Palatino Linotype"/>
              </a:rPr>
              <a:t>Division of Field Support and Services</a:t>
            </a:r>
            <a:br>
              <a:rPr lang="en-US"/>
            </a:br>
            <a:r>
              <a:rPr lang="en-US">
                <a:latin typeface="Palatino Linotype"/>
              </a:rPr>
              <a:t>Office of Comprehensive Support</a:t>
            </a:r>
          </a:p>
          <a:p>
            <a:r>
              <a:rPr lang="en-US">
                <a:latin typeface="Palatino Linotype"/>
              </a:rPr>
              <a:t>April 10, 2024</a:t>
            </a:r>
          </a:p>
        </p:txBody>
      </p:sp>
    </p:spTree>
    <p:extLst>
      <p:ext uri="{BB962C8B-B14F-4D97-AF65-F5344CB8AC3E}">
        <p14:creationId xmlns:p14="http://schemas.microsoft.com/office/powerpoint/2010/main" val="28257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C1BE-5A6D-3E50-0C9A-59202C327645}"/>
              </a:ext>
            </a:extLst>
          </p:cNvPr>
          <p:cNvSpPr>
            <a:spLocks noGrp="1"/>
          </p:cNvSpPr>
          <p:nvPr>
            <p:ph type="title"/>
          </p:nvPr>
        </p:nvSpPr>
        <p:spPr/>
        <p:txBody>
          <a:bodyPr/>
          <a:lstStyle/>
          <a:p>
            <a:r>
              <a:rPr lang="en-US" sz="4400">
                <a:latin typeface="Palatino Linotype"/>
              </a:rPr>
              <a:t>Interim Goals</a:t>
            </a:r>
          </a:p>
        </p:txBody>
      </p:sp>
      <p:sp>
        <p:nvSpPr>
          <p:cNvPr id="3" name="Text Placeholder 2">
            <a:extLst>
              <a:ext uri="{FF2B5EF4-FFF2-40B4-BE49-F238E27FC236}">
                <a16:creationId xmlns:a16="http://schemas.microsoft.com/office/drawing/2014/main" id="{C77BD5D6-68E3-370E-E674-6A0296CBCF3F}"/>
              </a:ext>
            </a:extLst>
          </p:cNvPr>
          <p:cNvSpPr>
            <a:spLocks noGrp="1"/>
          </p:cNvSpPr>
          <p:nvPr>
            <p:ph type="body" sz="quarter" idx="11"/>
          </p:nvPr>
        </p:nvSpPr>
        <p:spPr/>
        <p:txBody>
          <a:bodyPr vert="horz" lIns="91440" tIns="45720" rIns="822960" bIns="45720" rtlCol="0" anchor="t">
            <a:normAutofit fontScale="85000" lnSpcReduction="20000"/>
          </a:bodyPr>
          <a:lstStyle/>
          <a:p>
            <a:r>
              <a:rPr lang="en-US">
                <a:latin typeface="Palatino Linotype"/>
              </a:rPr>
              <a:t>Every SMART Goal must include quarterly interim goals to be met at the end of each cycle, which should be designed to measure progress toward the overall goal. Progress monitoring data related to these interim goals are due on:</a:t>
            </a:r>
            <a:endParaRPr lang="en-US"/>
          </a:p>
          <a:p>
            <a:pPr lvl="1">
              <a:buFont typeface="Courier New" panose="020B0604020202020204" pitchFamily="34" charset="0"/>
              <a:buChar char="o"/>
            </a:pPr>
            <a:r>
              <a:rPr lang="en-US">
                <a:latin typeface="Palatino Linotype"/>
              </a:rPr>
              <a:t>November 15</a:t>
            </a:r>
          </a:p>
          <a:p>
            <a:pPr lvl="1">
              <a:buFont typeface="Courier New" panose="020B0604020202020204" pitchFamily="34" charset="0"/>
              <a:buChar char="o"/>
            </a:pPr>
            <a:r>
              <a:rPr lang="en-US">
                <a:latin typeface="Palatino Linotype"/>
              </a:rPr>
              <a:t>February 15</a:t>
            </a:r>
          </a:p>
          <a:p>
            <a:pPr lvl="1">
              <a:buFont typeface="Courier New" panose="020B0604020202020204" pitchFamily="34" charset="0"/>
              <a:buChar char="o"/>
            </a:pPr>
            <a:r>
              <a:rPr lang="en-US">
                <a:latin typeface="Palatino Linotype"/>
              </a:rPr>
              <a:t>April 15</a:t>
            </a:r>
          </a:p>
          <a:p>
            <a:r>
              <a:rPr lang="en-US">
                <a:latin typeface="Palatino Linotype"/>
              </a:rPr>
              <a:t>Interim goals, like the overall SMART Goal, should be </a:t>
            </a:r>
            <a:r>
              <a:rPr lang="en-US" u="sng">
                <a:latin typeface="Palatino Linotype"/>
              </a:rPr>
              <a:t>S</a:t>
            </a:r>
            <a:r>
              <a:rPr lang="en-US">
                <a:latin typeface="Palatino Linotype"/>
              </a:rPr>
              <a:t>pecific, </a:t>
            </a:r>
            <a:r>
              <a:rPr lang="en-US" u="sng">
                <a:latin typeface="Palatino Linotype"/>
              </a:rPr>
              <a:t>M</a:t>
            </a:r>
            <a:r>
              <a:rPr lang="en-US">
                <a:latin typeface="Palatino Linotype"/>
              </a:rPr>
              <a:t>easurable, </a:t>
            </a:r>
            <a:r>
              <a:rPr lang="en-US" u="sng">
                <a:latin typeface="Palatino Linotype"/>
              </a:rPr>
              <a:t>A</a:t>
            </a:r>
            <a:r>
              <a:rPr lang="en-US">
                <a:latin typeface="Palatino Linotype"/>
              </a:rPr>
              <a:t>ttainable, </a:t>
            </a:r>
            <a:r>
              <a:rPr lang="en-US" u="sng">
                <a:latin typeface="Palatino Linotype"/>
              </a:rPr>
              <a:t>R</a:t>
            </a:r>
            <a:r>
              <a:rPr lang="en-US">
                <a:latin typeface="Palatino Linotype"/>
              </a:rPr>
              <a:t>elevant, and </a:t>
            </a:r>
            <a:r>
              <a:rPr lang="en-US" u="sng">
                <a:latin typeface="Palatino Linotype"/>
              </a:rPr>
              <a:t>T</a:t>
            </a:r>
            <a:r>
              <a:rPr lang="en-US">
                <a:latin typeface="Palatino Linotype"/>
              </a:rPr>
              <a:t>ime-bound.</a:t>
            </a:r>
          </a:p>
        </p:txBody>
      </p:sp>
      <p:sp>
        <p:nvSpPr>
          <p:cNvPr id="4" name="Slide Number Placeholder 3">
            <a:extLst>
              <a:ext uri="{FF2B5EF4-FFF2-40B4-BE49-F238E27FC236}">
                <a16:creationId xmlns:a16="http://schemas.microsoft.com/office/drawing/2014/main" id="{B44E2B83-3B5D-1B3B-0636-BAA5DDAB3B3D}"/>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352451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C1BE-5A6D-3E50-0C9A-59202C327645}"/>
              </a:ext>
            </a:extLst>
          </p:cNvPr>
          <p:cNvSpPr>
            <a:spLocks noGrp="1"/>
          </p:cNvSpPr>
          <p:nvPr>
            <p:ph type="title"/>
          </p:nvPr>
        </p:nvSpPr>
        <p:spPr/>
        <p:txBody>
          <a:bodyPr/>
          <a:lstStyle/>
          <a:p>
            <a:r>
              <a:rPr lang="en-US" sz="4400">
                <a:latin typeface="Palatino Linotype"/>
              </a:rPr>
              <a:t>Leading Indicators for Interim Goals</a:t>
            </a:r>
            <a:endParaRPr lang="en-US" sz="4400"/>
          </a:p>
        </p:txBody>
      </p:sp>
      <p:sp>
        <p:nvSpPr>
          <p:cNvPr id="3" name="Text Placeholder 2">
            <a:extLst>
              <a:ext uri="{FF2B5EF4-FFF2-40B4-BE49-F238E27FC236}">
                <a16:creationId xmlns:a16="http://schemas.microsoft.com/office/drawing/2014/main" id="{C77BD5D6-68E3-370E-E674-6A0296CBCF3F}"/>
              </a:ext>
            </a:extLst>
          </p:cNvPr>
          <p:cNvSpPr>
            <a:spLocks noGrp="1"/>
          </p:cNvSpPr>
          <p:nvPr>
            <p:ph type="body" sz="quarter" idx="11"/>
          </p:nvPr>
        </p:nvSpPr>
        <p:spPr>
          <a:xfrm>
            <a:off x="171451" y="1470025"/>
            <a:ext cx="11849100" cy="4556125"/>
          </a:xfrm>
        </p:spPr>
        <p:txBody>
          <a:bodyPr vert="horz" lIns="91440" tIns="45720" rIns="822960" bIns="45720" rtlCol="0" anchor="t">
            <a:normAutofit fontScale="70000" lnSpcReduction="20000"/>
          </a:bodyPr>
          <a:lstStyle/>
          <a:p>
            <a:r>
              <a:rPr lang="en-US">
                <a:latin typeface="Palatino Linotype"/>
              </a:rPr>
              <a:t>Your interim goals should be designed with "leading indicators" in mind to ensure progress toward the overall SMART Goal. A common way of developing these interim goals is:</a:t>
            </a:r>
            <a:endParaRPr lang="en-US"/>
          </a:p>
          <a:p>
            <a:pPr lvl="1">
              <a:buFont typeface="Courier New" panose="020B0604020202020204" pitchFamily="34" charset="0"/>
              <a:buChar char="o"/>
            </a:pPr>
            <a:r>
              <a:rPr lang="en-US">
                <a:latin typeface="Palatino Linotype"/>
              </a:rPr>
              <a:t>An increasing percentage of teachers implementing a practice with fidelity as the year progresses as indicated by learning walks, leading to near-full implementation by the end of the year.</a:t>
            </a:r>
            <a:endParaRPr lang="en-US"/>
          </a:p>
          <a:p>
            <a:pPr lvl="1">
              <a:buFont typeface="Courier New" panose="020B0604020202020204" pitchFamily="34" charset="0"/>
              <a:buChar char="o"/>
            </a:pPr>
            <a:r>
              <a:rPr lang="en-US">
                <a:latin typeface="Palatino Linotype"/>
              </a:rPr>
              <a:t>An increasing percentage of students meeting a proficiency/growth goal at each checkpoint as evidenced by assessment data, leading to the achievement of an annual proficiency/growth target.</a:t>
            </a:r>
          </a:p>
          <a:p>
            <a:pPr lvl="1">
              <a:buFont typeface="Courier New" panose="020B0604020202020204" pitchFamily="34" charset="0"/>
              <a:buChar char="o"/>
            </a:pPr>
            <a:r>
              <a:rPr lang="en-US">
                <a:latin typeface="Palatino Linotype"/>
              </a:rPr>
              <a:t>Not exceeding a set percentage of disciplinary referrals/chronically absent students at each checkpoint, leading to an overall decrease in referrals/chronic absenteeism by the end of the year as compared to the prior year.</a:t>
            </a:r>
            <a:endParaRPr lang="en-US"/>
          </a:p>
        </p:txBody>
      </p:sp>
      <p:sp>
        <p:nvSpPr>
          <p:cNvPr id="4" name="Slide Number Placeholder 3">
            <a:extLst>
              <a:ext uri="{FF2B5EF4-FFF2-40B4-BE49-F238E27FC236}">
                <a16:creationId xmlns:a16="http://schemas.microsoft.com/office/drawing/2014/main" id="{B44E2B83-3B5D-1B3B-0636-BAA5DDAB3B3D}"/>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302821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C1BE-5A6D-3E50-0C9A-59202C327645}"/>
              </a:ext>
            </a:extLst>
          </p:cNvPr>
          <p:cNvSpPr>
            <a:spLocks noGrp="1"/>
          </p:cNvSpPr>
          <p:nvPr>
            <p:ph type="title"/>
          </p:nvPr>
        </p:nvSpPr>
        <p:spPr/>
        <p:txBody>
          <a:bodyPr/>
          <a:lstStyle/>
          <a:p>
            <a:r>
              <a:rPr lang="en-US" sz="4400">
                <a:latin typeface="Palatino Linotype"/>
              </a:rPr>
              <a:t>Leading Indicators for Interim Goals</a:t>
            </a:r>
            <a:endParaRPr lang="en-US" sz="4400"/>
          </a:p>
        </p:txBody>
      </p:sp>
      <p:sp>
        <p:nvSpPr>
          <p:cNvPr id="3" name="Text Placeholder 2">
            <a:extLst>
              <a:ext uri="{FF2B5EF4-FFF2-40B4-BE49-F238E27FC236}">
                <a16:creationId xmlns:a16="http://schemas.microsoft.com/office/drawing/2014/main" id="{C77BD5D6-68E3-370E-E674-6A0296CBCF3F}"/>
              </a:ext>
            </a:extLst>
          </p:cNvPr>
          <p:cNvSpPr>
            <a:spLocks noGrp="1"/>
          </p:cNvSpPr>
          <p:nvPr>
            <p:ph type="body" sz="quarter" idx="11"/>
          </p:nvPr>
        </p:nvSpPr>
        <p:spPr>
          <a:xfrm>
            <a:off x="171451" y="1368425"/>
            <a:ext cx="11849100" cy="4556125"/>
          </a:xfrm>
        </p:spPr>
        <p:txBody>
          <a:bodyPr vert="horz" lIns="91440" tIns="45720" rIns="822960" bIns="45720" rtlCol="0" anchor="t">
            <a:normAutofit fontScale="85000" lnSpcReduction="20000"/>
          </a:bodyPr>
          <a:lstStyle/>
          <a:p>
            <a:r>
              <a:rPr lang="en-US">
                <a:latin typeface="Palatino Linotype"/>
              </a:rPr>
              <a:t>Thoughtful planning and increasing your familiarity with </a:t>
            </a:r>
            <a:r>
              <a:rPr lang="en-US" dirty="0">
                <a:latin typeface="Palatino Linotype"/>
              </a:rPr>
              <a:t>evidence-based </a:t>
            </a:r>
            <a:r>
              <a:rPr lang="en-US">
                <a:latin typeface="Palatino Linotype"/>
              </a:rPr>
              <a:t>programs and interventions will help you identify the leading indicators that inform the development of your interim goals. For example:</a:t>
            </a:r>
            <a:endParaRPr lang="en-US"/>
          </a:p>
          <a:p>
            <a:pPr lvl="1">
              <a:buFont typeface="Courier New" panose="020B0604020202020204" pitchFamily="34" charset="0"/>
              <a:buChar char="o"/>
            </a:pPr>
            <a:r>
              <a:rPr lang="en-US" sz="3000" dirty="0">
                <a:latin typeface="Palatino Linotype"/>
              </a:rPr>
              <a:t>For a effective instruction interim goal, increase the percent of lesson passed on a learning platform in addition to the percent of students that will complete the benchmark assessment.</a:t>
            </a:r>
          </a:p>
          <a:p>
            <a:pPr lvl="1">
              <a:buFont typeface="Courier New" panose="020B0604020202020204" pitchFamily="34" charset="0"/>
              <a:buChar char="o"/>
            </a:pPr>
            <a:r>
              <a:rPr lang="en-US" sz="3000" dirty="0">
                <a:latin typeface="Palatino Linotype"/>
              </a:rPr>
              <a:t>For an SEL interim goal, reduce the percentage of students requiring Tier 3 behavioral supports, and/or ensure that a set percentage of students have received positive office referrals/phone calls home.</a:t>
            </a:r>
          </a:p>
          <a:p>
            <a:pPr lvl="1">
              <a:buFont typeface="Courier New" panose="020B0604020202020204" pitchFamily="34" charset="0"/>
              <a:buChar char="o"/>
            </a:pPr>
            <a:endParaRPr lang="en-US" sz="3000" dirty="0">
              <a:latin typeface="Palatino Linotype"/>
            </a:endParaRPr>
          </a:p>
        </p:txBody>
      </p:sp>
      <p:sp>
        <p:nvSpPr>
          <p:cNvPr id="4" name="Slide Number Placeholder 3">
            <a:extLst>
              <a:ext uri="{FF2B5EF4-FFF2-40B4-BE49-F238E27FC236}">
                <a16:creationId xmlns:a16="http://schemas.microsoft.com/office/drawing/2014/main" id="{B44E2B83-3B5D-1B3B-0636-BAA5DDAB3B3D}"/>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173979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818BA-AC1E-DB9A-39DA-817B308A7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42E97-A71D-2A5F-7662-E802CE7F9334}"/>
              </a:ext>
            </a:extLst>
          </p:cNvPr>
          <p:cNvSpPr>
            <a:spLocks noGrp="1"/>
          </p:cNvSpPr>
          <p:nvPr>
            <p:ph type="title"/>
          </p:nvPr>
        </p:nvSpPr>
        <p:spPr>
          <a:xfrm>
            <a:off x="1102053" y="359272"/>
            <a:ext cx="10096959" cy="747579"/>
          </a:xfrm>
        </p:spPr>
        <p:txBody>
          <a:bodyPr/>
          <a:lstStyle/>
          <a:p>
            <a:r>
              <a:rPr lang="en-US" sz="4800"/>
              <a:t>The Ghost of S.M.A.R.T. Goals Past</a:t>
            </a:r>
          </a:p>
        </p:txBody>
      </p:sp>
      <p:sp>
        <p:nvSpPr>
          <p:cNvPr id="4" name="Slide Number Placeholder 3">
            <a:extLst>
              <a:ext uri="{FF2B5EF4-FFF2-40B4-BE49-F238E27FC236}">
                <a16:creationId xmlns:a16="http://schemas.microsoft.com/office/drawing/2014/main" id="{2EE779E7-FFD4-1A33-A45C-BB204320B405}"/>
              </a:ext>
            </a:extLst>
          </p:cNvPr>
          <p:cNvSpPr>
            <a:spLocks noGrp="1"/>
          </p:cNvSpPr>
          <p:nvPr>
            <p:ph type="sldNum" sz="quarter" idx="10"/>
          </p:nvPr>
        </p:nvSpPr>
        <p:spPr/>
        <p:txBody>
          <a:bodyPr/>
          <a:lstStyle/>
          <a:p>
            <a:fld id="{A3D1C70C-36A2-44FC-A083-98959550CFF4}" type="slidenum">
              <a:rPr lang="en-US" smtClean="0"/>
              <a:pPr/>
              <a:t>13</a:t>
            </a:fld>
            <a:endParaRPr lang="en-US"/>
          </a:p>
        </p:txBody>
      </p:sp>
      <p:graphicFrame>
        <p:nvGraphicFramePr>
          <p:cNvPr id="5" name="Table 4">
            <a:extLst>
              <a:ext uri="{FF2B5EF4-FFF2-40B4-BE49-F238E27FC236}">
                <a16:creationId xmlns:a16="http://schemas.microsoft.com/office/drawing/2014/main" id="{34F2FA08-BAE9-0E0D-B50B-1DCBC3ABA88C}"/>
              </a:ext>
            </a:extLst>
          </p:cNvPr>
          <p:cNvGraphicFramePr>
            <a:graphicFrameLocks noGrp="1"/>
          </p:cNvGraphicFramePr>
          <p:nvPr>
            <p:extLst>
              <p:ext uri="{D42A27DB-BD31-4B8C-83A1-F6EECF244321}">
                <p14:modId xmlns:p14="http://schemas.microsoft.com/office/powerpoint/2010/main" val="3322189288"/>
              </p:ext>
            </p:extLst>
          </p:nvPr>
        </p:nvGraphicFramePr>
        <p:xfrm>
          <a:off x="2657824" y="1948860"/>
          <a:ext cx="6985416" cy="3708400"/>
        </p:xfrm>
        <a:graphic>
          <a:graphicData uri="http://schemas.openxmlformats.org/drawingml/2006/table">
            <a:tbl>
              <a:tblPr firstRow="1" bandRow="1">
                <a:tableStyleId>{21E4AEA4-8DFA-4A89-87EB-49C32662AFE0}</a:tableStyleId>
              </a:tblPr>
              <a:tblGrid>
                <a:gridCol w="3492708">
                  <a:extLst>
                    <a:ext uri="{9D8B030D-6E8A-4147-A177-3AD203B41FA5}">
                      <a16:colId xmlns:a16="http://schemas.microsoft.com/office/drawing/2014/main" val="158404734"/>
                    </a:ext>
                  </a:extLst>
                </a:gridCol>
                <a:gridCol w="3492708">
                  <a:extLst>
                    <a:ext uri="{9D8B030D-6E8A-4147-A177-3AD203B41FA5}">
                      <a16:colId xmlns:a16="http://schemas.microsoft.com/office/drawing/2014/main" val="851575388"/>
                    </a:ext>
                  </a:extLst>
                </a:gridCol>
              </a:tblGrid>
              <a:tr h="370840">
                <a:tc>
                  <a:txBody>
                    <a:bodyPr/>
                    <a:lstStyle/>
                    <a:p>
                      <a:pPr algn="ctr"/>
                      <a:endParaRPr lang="en-US"/>
                    </a:p>
                  </a:txBody>
                  <a:tcPr/>
                </a:tc>
                <a:tc>
                  <a:txBody>
                    <a:bodyPr/>
                    <a:lstStyle/>
                    <a:p>
                      <a:pPr algn="ctr"/>
                      <a:r>
                        <a:rPr lang="en-US"/>
                        <a:t>2022-23</a:t>
                      </a:r>
                    </a:p>
                  </a:txBody>
                  <a:tcPr/>
                </a:tc>
                <a:extLst>
                  <a:ext uri="{0D108BD9-81ED-4DB2-BD59-A6C34878D82A}">
                    <a16:rowId xmlns:a16="http://schemas.microsoft.com/office/drawing/2014/main" val="1966417194"/>
                  </a:ext>
                </a:extLst>
              </a:tr>
              <a:tr h="370840">
                <a:tc>
                  <a:txBody>
                    <a:bodyPr/>
                    <a:lstStyle/>
                    <a:p>
                      <a:pPr algn="ctr"/>
                      <a:r>
                        <a:rPr lang="en-US" b="1">
                          <a:solidFill>
                            <a:schemeClr val="bg1"/>
                          </a:solidFill>
                        </a:rPr>
                        <a:t>Total Number of Goals</a:t>
                      </a:r>
                    </a:p>
                  </a:txBody>
                  <a:tcPr>
                    <a:solidFill>
                      <a:schemeClr val="accent2"/>
                    </a:solidFill>
                  </a:tcPr>
                </a:tc>
                <a:tc>
                  <a:txBody>
                    <a:bodyPr/>
                    <a:lstStyle/>
                    <a:p>
                      <a:pPr algn="ctr"/>
                      <a:r>
                        <a:rPr lang="en-US"/>
                        <a:t>1,040</a:t>
                      </a:r>
                    </a:p>
                  </a:txBody>
                  <a:tcPr/>
                </a:tc>
                <a:extLst>
                  <a:ext uri="{0D108BD9-81ED-4DB2-BD59-A6C34878D82A}">
                    <a16:rowId xmlns:a16="http://schemas.microsoft.com/office/drawing/2014/main" val="2458992454"/>
                  </a:ext>
                </a:extLst>
              </a:tr>
              <a:tr h="370840">
                <a:tc>
                  <a:txBody>
                    <a:bodyPr/>
                    <a:lstStyle/>
                    <a:p>
                      <a:pPr algn="ctr"/>
                      <a:r>
                        <a:rPr lang="en-US" b="1">
                          <a:solidFill>
                            <a:schemeClr val="bg1"/>
                          </a:solidFill>
                        </a:rPr>
                        <a:t>% Specific</a:t>
                      </a:r>
                    </a:p>
                  </a:txBody>
                  <a:tcPr>
                    <a:solidFill>
                      <a:schemeClr val="accent2"/>
                    </a:solidFill>
                  </a:tcPr>
                </a:tc>
                <a:tc>
                  <a:txBody>
                    <a:bodyPr/>
                    <a:lstStyle/>
                    <a:p>
                      <a:pPr algn="ctr"/>
                      <a:r>
                        <a:rPr lang="en-US"/>
                        <a:t>46.2%</a:t>
                      </a:r>
                    </a:p>
                  </a:txBody>
                  <a:tcPr/>
                </a:tc>
                <a:extLst>
                  <a:ext uri="{0D108BD9-81ED-4DB2-BD59-A6C34878D82A}">
                    <a16:rowId xmlns:a16="http://schemas.microsoft.com/office/drawing/2014/main" val="1499128712"/>
                  </a:ext>
                </a:extLst>
              </a:tr>
              <a:tr h="370840">
                <a:tc>
                  <a:txBody>
                    <a:bodyPr/>
                    <a:lstStyle/>
                    <a:p>
                      <a:pPr algn="ctr"/>
                      <a:r>
                        <a:rPr lang="en-US" b="1">
                          <a:solidFill>
                            <a:schemeClr val="bg1"/>
                          </a:solidFill>
                        </a:rPr>
                        <a:t>% Measurable</a:t>
                      </a:r>
                    </a:p>
                  </a:txBody>
                  <a:tcPr>
                    <a:solidFill>
                      <a:schemeClr val="accent2"/>
                    </a:solidFill>
                  </a:tcPr>
                </a:tc>
                <a:tc>
                  <a:txBody>
                    <a:bodyPr/>
                    <a:lstStyle/>
                    <a:p>
                      <a:pPr algn="ctr"/>
                      <a:r>
                        <a:rPr lang="en-US"/>
                        <a:t>90.9%</a:t>
                      </a:r>
                    </a:p>
                  </a:txBody>
                  <a:tcPr/>
                </a:tc>
                <a:extLst>
                  <a:ext uri="{0D108BD9-81ED-4DB2-BD59-A6C34878D82A}">
                    <a16:rowId xmlns:a16="http://schemas.microsoft.com/office/drawing/2014/main" val="2601560029"/>
                  </a:ext>
                </a:extLst>
              </a:tr>
              <a:tr h="370840">
                <a:tc>
                  <a:txBody>
                    <a:bodyPr/>
                    <a:lstStyle/>
                    <a:p>
                      <a:pPr algn="ctr"/>
                      <a:r>
                        <a:rPr lang="en-US" b="1">
                          <a:solidFill>
                            <a:schemeClr val="bg1"/>
                          </a:solidFill>
                        </a:rPr>
                        <a:t>% Attainable</a:t>
                      </a:r>
                    </a:p>
                  </a:txBody>
                  <a:tcPr>
                    <a:solidFill>
                      <a:schemeClr val="accent2"/>
                    </a:solidFill>
                  </a:tcPr>
                </a:tc>
                <a:tc>
                  <a:txBody>
                    <a:bodyPr/>
                    <a:lstStyle/>
                    <a:p>
                      <a:pPr algn="ctr"/>
                      <a:r>
                        <a:rPr lang="en-US"/>
                        <a:t>92.9%</a:t>
                      </a:r>
                    </a:p>
                  </a:txBody>
                  <a:tcPr/>
                </a:tc>
                <a:extLst>
                  <a:ext uri="{0D108BD9-81ED-4DB2-BD59-A6C34878D82A}">
                    <a16:rowId xmlns:a16="http://schemas.microsoft.com/office/drawing/2014/main" val="428847496"/>
                  </a:ext>
                </a:extLst>
              </a:tr>
              <a:tr h="370840">
                <a:tc>
                  <a:txBody>
                    <a:bodyPr/>
                    <a:lstStyle/>
                    <a:p>
                      <a:pPr algn="ctr"/>
                      <a:r>
                        <a:rPr lang="en-US" b="1">
                          <a:solidFill>
                            <a:schemeClr val="bg1"/>
                          </a:solidFill>
                        </a:rPr>
                        <a:t>% Relevant</a:t>
                      </a:r>
                    </a:p>
                  </a:txBody>
                  <a:tcPr>
                    <a:solidFill>
                      <a:schemeClr val="accent2"/>
                    </a:solidFill>
                  </a:tcPr>
                </a:tc>
                <a:tc>
                  <a:txBody>
                    <a:bodyPr/>
                    <a:lstStyle/>
                    <a:p>
                      <a:pPr algn="ctr"/>
                      <a:r>
                        <a:rPr lang="en-US"/>
                        <a:t>63.2%</a:t>
                      </a:r>
                    </a:p>
                  </a:txBody>
                  <a:tcPr/>
                </a:tc>
                <a:extLst>
                  <a:ext uri="{0D108BD9-81ED-4DB2-BD59-A6C34878D82A}">
                    <a16:rowId xmlns:a16="http://schemas.microsoft.com/office/drawing/2014/main" val="3025724350"/>
                  </a:ext>
                </a:extLst>
              </a:tr>
              <a:tr h="370840">
                <a:tc>
                  <a:txBody>
                    <a:bodyPr/>
                    <a:lstStyle/>
                    <a:p>
                      <a:pPr algn="ctr"/>
                      <a:r>
                        <a:rPr lang="en-US" b="1">
                          <a:solidFill>
                            <a:schemeClr val="bg1"/>
                          </a:solidFill>
                        </a:rPr>
                        <a:t>% Time-bound</a:t>
                      </a:r>
                    </a:p>
                  </a:txBody>
                  <a:tcPr>
                    <a:solidFill>
                      <a:schemeClr val="accent2"/>
                    </a:solidFill>
                  </a:tcPr>
                </a:tc>
                <a:tc>
                  <a:txBody>
                    <a:bodyPr/>
                    <a:lstStyle/>
                    <a:p>
                      <a:pPr algn="ctr"/>
                      <a:r>
                        <a:rPr lang="en-US"/>
                        <a:t>53.5%</a:t>
                      </a:r>
                    </a:p>
                  </a:txBody>
                  <a:tcPr/>
                </a:tc>
                <a:extLst>
                  <a:ext uri="{0D108BD9-81ED-4DB2-BD59-A6C34878D82A}">
                    <a16:rowId xmlns:a16="http://schemas.microsoft.com/office/drawing/2014/main" val="1982156966"/>
                  </a:ext>
                </a:extLst>
              </a:tr>
              <a:tr h="370840">
                <a:tc>
                  <a:txBody>
                    <a:bodyPr/>
                    <a:lstStyle/>
                    <a:p>
                      <a:pPr algn="ctr"/>
                      <a:r>
                        <a:rPr lang="en-US" b="1">
                          <a:solidFill>
                            <a:schemeClr val="bg1"/>
                          </a:solidFill>
                        </a:rPr>
                        <a:t>% Meeting ≥ 3 Criteria</a:t>
                      </a:r>
                    </a:p>
                  </a:txBody>
                  <a:tcPr>
                    <a:solidFill>
                      <a:schemeClr val="accent2"/>
                    </a:solidFill>
                  </a:tcPr>
                </a:tc>
                <a:tc>
                  <a:txBody>
                    <a:bodyPr/>
                    <a:lstStyle/>
                    <a:p>
                      <a:pPr algn="ctr"/>
                      <a:r>
                        <a:rPr lang="en-US"/>
                        <a:t>83.3%</a:t>
                      </a:r>
                    </a:p>
                  </a:txBody>
                  <a:tcPr/>
                </a:tc>
                <a:extLst>
                  <a:ext uri="{0D108BD9-81ED-4DB2-BD59-A6C34878D82A}">
                    <a16:rowId xmlns:a16="http://schemas.microsoft.com/office/drawing/2014/main" val="3649104364"/>
                  </a:ext>
                </a:extLst>
              </a:tr>
              <a:tr h="370840">
                <a:tc>
                  <a:txBody>
                    <a:bodyPr/>
                    <a:lstStyle/>
                    <a:p>
                      <a:pPr algn="ctr"/>
                      <a:r>
                        <a:rPr lang="en-US" b="1">
                          <a:solidFill>
                            <a:schemeClr val="bg1"/>
                          </a:solidFill>
                        </a:rPr>
                        <a:t>% Meeting ≥ 4 Criteria</a:t>
                      </a:r>
                    </a:p>
                  </a:txBody>
                  <a:tcPr>
                    <a:solidFill>
                      <a:schemeClr val="accent2"/>
                    </a:solidFill>
                  </a:tcPr>
                </a:tc>
                <a:tc>
                  <a:txBody>
                    <a:bodyPr/>
                    <a:lstStyle/>
                    <a:p>
                      <a:pPr algn="ctr"/>
                      <a:r>
                        <a:rPr lang="en-US"/>
                        <a:t>57.2%</a:t>
                      </a:r>
                    </a:p>
                  </a:txBody>
                  <a:tcPr/>
                </a:tc>
                <a:extLst>
                  <a:ext uri="{0D108BD9-81ED-4DB2-BD59-A6C34878D82A}">
                    <a16:rowId xmlns:a16="http://schemas.microsoft.com/office/drawing/2014/main" val="3893807701"/>
                  </a:ext>
                </a:extLst>
              </a:tr>
              <a:tr h="370840">
                <a:tc>
                  <a:txBody>
                    <a:bodyPr/>
                    <a:lstStyle/>
                    <a:p>
                      <a:pPr algn="ctr"/>
                      <a:r>
                        <a:rPr lang="en-US" b="1">
                          <a:solidFill>
                            <a:schemeClr val="bg1"/>
                          </a:solidFill>
                        </a:rPr>
                        <a:t>% Meeting All Criteria</a:t>
                      </a:r>
                    </a:p>
                  </a:txBody>
                  <a:tcPr>
                    <a:solidFill>
                      <a:schemeClr val="accent2"/>
                    </a:solidFill>
                  </a:tcPr>
                </a:tc>
                <a:tc>
                  <a:txBody>
                    <a:bodyPr/>
                    <a:lstStyle/>
                    <a:p>
                      <a:pPr algn="ctr"/>
                      <a:r>
                        <a:rPr lang="en-US"/>
                        <a:t>25.1%</a:t>
                      </a:r>
                    </a:p>
                  </a:txBody>
                  <a:tcPr/>
                </a:tc>
                <a:extLst>
                  <a:ext uri="{0D108BD9-81ED-4DB2-BD59-A6C34878D82A}">
                    <a16:rowId xmlns:a16="http://schemas.microsoft.com/office/drawing/2014/main" val="4010004886"/>
                  </a:ext>
                </a:extLst>
              </a:tr>
            </a:tbl>
          </a:graphicData>
        </a:graphic>
      </p:graphicFrame>
    </p:spTree>
    <p:extLst>
      <p:ext uri="{BB962C8B-B14F-4D97-AF65-F5344CB8AC3E}">
        <p14:creationId xmlns:p14="http://schemas.microsoft.com/office/powerpoint/2010/main" val="3344573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8821-B3F9-4023-2DE4-DBC710F56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296A9-5FE7-FA13-0555-73E30E35AB1C}"/>
              </a:ext>
            </a:extLst>
          </p:cNvPr>
          <p:cNvSpPr>
            <a:spLocks noGrp="1"/>
          </p:cNvSpPr>
          <p:nvPr>
            <p:ph type="title"/>
          </p:nvPr>
        </p:nvSpPr>
        <p:spPr>
          <a:xfrm>
            <a:off x="1132033" y="325618"/>
            <a:ext cx="10096959" cy="747579"/>
          </a:xfrm>
        </p:spPr>
        <p:txBody>
          <a:bodyPr/>
          <a:lstStyle/>
          <a:p>
            <a:r>
              <a:rPr lang="en-US" sz="4800"/>
              <a:t>The Ghost of S.M.A.R.T. Goals Past</a:t>
            </a:r>
          </a:p>
        </p:txBody>
      </p:sp>
      <p:sp>
        <p:nvSpPr>
          <p:cNvPr id="4" name="Slide Number Placeholder 3">
            <a:extLst>
              <a:ext uri="{FF2B5EF4-FFF2-40B4-BE49-F238E27FC236}">
                <a16:creationId xmlns:a16="http://schemas.microsoft.com/office/drawing/2014/main" id="{C8BF3785-7BE8-E5E7-FCED-6E1A29004AC5}"/>
              </a:ext>
            </a:extLst>
          </p:cNvPr>
          <p:cNvSpPr>
            <a:spLocks noGrp="1"/>
          </p:cNvSpPr>
          <p:nvPr>
            <p:ph type="sldNum" sz="quarter" idx="10"/>
          </p:nvPr>
        </p:nvSpPr>
        <p:spPr/>
        <p:txBody>
          <a:bodyPr/>
          <a:lstStyle/>
          <a:p>
            <a:fld id="{A3D1C70C-36A2-44FC-A083-98959550CFF4}" type="slidenum">
              <a:rPr lang="en-US" smtClean="0"/>
              <a:pPr/>
              <a:t>14</a:t>
            </a:fld>
            <a:endParaRPr lang="en-US"/>
          </a:p>
        </p:txBody>
      </p:sp>
      <p:graphicFrame>
        <p:nvGraphicFramePr>
          <p:cNvPr id="3" name="Table 2">
            <a:extLst>
              <a:ext uri="{FF2B5EF4-FFF2-40B4-BE49-F238E27FC236}">
                <a16:creationId xmlns:a16="http://schemas.microsoft.com/office/drawing/2014/main" id="{8CFB5814-35B2-D603-7935-684655BAB4E2}"/>
              </a:ext>
            </a:extLst>
          </p:cNvPr>
          <p:cNvGraphicFramePr>
            <a:graphicFrameLocks noGrp="1"/>
          </p:cNvGraphicFramePr>
          <p:nvPr>
            <p:extLst>
              <p:ext uri="{D42A27DB-BD31-4B8C-83A1-F6EECF244321}">
                <p14:modId xmlns:p14="http://schemas.microsoft.com/office/powerpoint/2010/main" val="3769234844"/>
              </p:ext>
            </p:extLst>
          </p:nvPr>
        </p:nvGraphicFramePr>
        <p:xfrm>
          <a:off x="3170876" y="1326205"/>
          <a:ext cx="5846164" cy="1112520"/>
        </p:xfrm>
        <a:graphic>
          <a:graphicData uri="http://schemas.openxmlformats.org/drawingml/2006/table">
            <a:tbl>
              <a:tblPr firstRow="1" bandRow="1">
                <a:tableStyleId>{1E171933-4619-4E11-9A3F-F7608DF75F80}</a:tableStyleId>
              </a:tblPr>
              <a:tblGrid>
                <a:gridCol w="2009161">
                  <a:extLst>
                    <a:ext uri="{9D8B030D-6E8A-4147-A177-3AD203B41FA5}">
                      <a16:colId xmlns:a16="http://schemas.microsoft.com/office/drawing/2014/main" val="1690871812"/>
                    </a:ext>
                  </a:extLst>
                </a:gridCol>
                <a:gridCol w="1423587">
                  <a:extLst>
                    <a:ext uri="{9D8B030D-6E8A-4147-A177-3AD203B41FA5}">
                      <a16:colId xmlns:a16="http://schemas.microsoft.com/office/drawing/2014/main" val="296145217"/>
                    </a:ext>
                  </a:extLst>
                </a:gridCol>
                <a:gridCol w="2413416">
                  <a:extLst>
                    <a:ext uri="{9D8B030D-6E8A-4147-A177-3AD203B41FA5}">
                      <a16:colId xmlns:a16="http://schemas.microsoft.com/office/drawing/2014/main" val="3531996164"/>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dirty="0"/>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dirty="0"/>
                        <a:t>2022-23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246519974"/>
                  </a:ext>
                </a:extLst>
              </a:tr>
              <a:tr h="370840">
                <a:tc>
                  <a:txBody>
                    <a:bodyPr/>
                    <a:lstStyle/>
                    <a:p>
                      <a:pPr algn="ctr"/>
                      <a:r>
                        <a:rPr lang="en-US"/>
                        <a:t>Word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34.1 (</a:t>
                      </a:r>
                      <a:r>
                        <a:rPr lang="en-US" i="1"/>
                        <a:t>52% longer</a:t>
                      </a:r>
                      <a:r>
                        <a:rPr lang="en-US"/>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4449408"/>
                  </a:ext>
                </a:extLst>
              </a:tr>
              <a:tr h="370840">
                <a:tc>
                  <a:txBody>
                    <a:bodyPr/>
                    <a:lstStyle/>
                    <a:p>
                      <a:pPr algn="ctr"/>
                      <a:r>
                        <a:rPr lang="en-US"/>
                        <a:t>Character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142.8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213.6 (</a:t>
                      </a:r>
                      <a:r>
                        <a:rPr lang="en-US" i="1" dirty="0"/>
                        <a:t>50% longer</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0574771"/>
                  </a:ext>
                </a:extLst>
              </a:tr>
            </a:tbl>
          </a:graphicData>
        </a:graphic>
      </p:graphicFrame>
      <p:sp>
        <p:nvSpPr>
          <p:cNvPr id="6" name="TextBox 5">
            <a:extLst>
              <a:ext uri="{FF2B5EF4-FFF2-40B4-BE49-F238E27FC236}">
                <a16:creationId xmlns:a16="http://schemas.microsoft.com/office/drawing/2014/main" id="{699AC1BA-751A-04DB-2059-CCAA62AB33AC}"/>
              </a:ext>
            </a:extLst>
          </p:cNvPr>
          <p:cNvSpPr txBox="1"/>
          <p:nvPr/>
        </p:nvSpPr>
        <p:spPr>
          <a:xfrm>
            <a:off x="3049250" y="2658687"/>
            <a:ext cx="6093500" cy="369332"/>
          </a:xfrm>
          <a:prstGeom prst="rect">
            <a:avLst/>
          </a:prstGeom>
          <a:noFill/>
          <a:ln>
            <a:solidFill>
              <a:schemeClr val="tx1"/>
            </a:solidFill>
          </a:ln>
        </p:spPr>
        <p:txBody>
          <a:bodyPr wrap="square">
            <a:spAutoFit/>
          </a:bodyPr>
          <a:lstStyle/>
          <a:p>
            <a:pPr algn="ctr"/>
            <a:r>
              <a:rPr lang="en-US">
                <a:solidFill>
                  <a:srgbClr val="000000"/>
                </a:solidFill>
                <a:latin typeface="Calibri" panose="020F0502020204030204" pitchFamily="34" charset="0"/>
              </a:rPr>
              <a:t>MATH</a:t>
            </a:r>
            <a:r>
              <a:rPr lang="en-US"/>
              <a:t> </a:t>
            </a:r>
          </a:p>
        </p:txBody>
      </p:sp>
      <p:sp>
        <p:nvSpPr>
          <p:cNvPr id="9" name="TextBox 8">
            <a:extLst>
              <a:ext uri="{FF2B5EF4-FFF2-40B4-BE49-F238E27FC236}">
                <a16:creationId xmlns:a16="http://schemas.microsoft.com/office/drawing/2014/main" id="{87E555F5-65DE-5956-1356-1327056ED68E}"/>
              </a:ext>
            </a:extLst>
          </p:cNvPr>
          <p:cNvSpPr txBox="1"/>
          <p:nvPr/>
        </p:nvSpPr>
        <p:spPr>
          <a:xfrm>
            <a:off x="367716" y="3179666"/>
            <a:ext cx="11452485" cy="2677656"/>
          </a:xfrm>
          <a:prstGeom prst="rect">
            <a:avLst/>
          </a:prstGeom>
          <a:noFill/>
          <a:ln>
            <a:solidFill>
              <a:schemeClr val="tx1"/>
            </a:solidFill>
          </a:ln>
        </p:spPr>
        <p:txBody>
          <a:bodyPr wrap="square">
            <a:spAutoFit/>
          </a:bodyPr>
          <a:lstStyle/>
          <a:p>
            <a:r>
              <a:rPr lang="en-US" sz="1200" b="0" i="0" u="none" strike="noStrike">
                <a:solidFill>
                  <a:srgbClr val="000000"/>
                </a:solidFill>
                <a:effectLst/>
                <a:latin typeface="Calibri" panose="020F0502020204030204" pitchFamily="34" charset="0"/>
              </a:rPr>
              <a:t>By June 2023, 65% of Math and ELA students, grades 6-8, will have met or exceeded their individual growth target as set by their respective teachers using baseline scores obtained from benchmark data. </a:t>
            </a:r>
            <a:br>
              <a:rPr lang="en-US" sz="1200" b="0" i="0" u="none" strike="noStrike">
                <a:solidFill>
                  <a:srgbClr val="000000"/>
                </a:solidFill>
                <a:effectLst/>
                <a:latin typeface="Calibri" panose="020F0502020204030204" pitchFamily="34" charset="0"/>
              </a:rPr>
            </a:b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Students will have individual growth targets set and be assessed four times a year according to the following skills in ELA and Math: Vocabulary, Silent Reading Fluency, Reading Comprehension, Oral Reading Fluency, Number Systems, Geometric Functions, and Modeling and Reasoning.  Target scores will be tiered and vary among students based on student needs.  </a:t>
            </a:r>
            <a:br>
              <a:rPr lang="en-US" sz="1200" b="0" i="0" u="none" strike="noStrike">
                <a:solidFill>
                  <a:srgbClr val="000000"/>
                </a:solidFill>
                <a:effectLst/>
                <a:latin typeface="Calibri" panose="020F0502020204030204" pitchFamily="34" charset="0"/>
              </a:rPr>
            </a:br>
            <a:br>
              <a:rPr lang="en-US" sz="1200" b="0" i="0" u="none" strike="noStrike">
                <a:solidFill>
                  <a:srgbClr val="000000"/>
                </a:solidFill>
                <a:effectLst/>
                <a:latin typeface="Calibri" panose="020F0502020204030204" pitchFamily="34" charset="0"/>
              </a:rPr>
            </a:br>
            <a:r>
              <a:rPr lang="en-US" sz="1200" b="0" i="0" u="none" strike="noStrike" err="1">
                <a:solidFill>
                  <a:srgbClr val="000000"/>
                </a:solidFill>
                <a:effectLst/>
                <a:latin typeface="Calibri" panose="020F0502020204030204" pitchFamily="34" charset="0"/>
              </a:rPr>
              <a:t>iReady</a:t>
            </a:r>
            <a:r>
              <a:rPr lang="en-US" sz="1200" b="0" i="0" u="none" strike="noStrike">
                <a:solidFill>
                  <a:srgbClr val="000000"/>
                </a:solidFill>
                <a:effectLst/>
                <a:latin typeface="Calibri" panose="020F0502020204030204" pitchFamily="34" charset="0"/>
              </a:rPr>
              <a:t> diagnostic will serve as a standardized benchmarking tool for our ELA department.  </a:t>
            </a:r>
            <a:r>
              <a:rPr lang="en-US" sz="1200" b="0" i="0" u="none" strike="noStrike" err="1">
                <a:solidFill>
                  <a:srgbClr val="000000"/>
                </a:solidFill>
                <a:effectLst/>
                <a:latin typeface="Calibri" panose="020F0502020204030204" pitchFamily="34" charset="0"/>
              </a:rPr>
              <a:t>i</a:t>
            </a:r>
            <a:r>
              <a:rPr lang="en-US" sz="1200" b="0" i="0" u="none" strike="noStrike">
                <a:solidFill>
                  <a:srgbClr val="000000"/>
                </a:solidFill>
                <a:effectLst/>
                <a:latin typeface="Calibri" panose="020F0502020204030204" pitchFamily="34" charset="0"/>
              </a:rPr>
              <a:t>-Ready Diagnostic is an adaptive assessment designed to provide teachers with actionable insight into student needs.  This diagnostic pinpoints student ability level, identifies the specific skills students need to learn to accelerate their growth and charts a personalized learning path for each student.  </a:t>
            </a:r>
            <a:br>
              <a:rPr lang="en-US" sz="1200" b="0" i="0" u="none" strike="noStrike">
                <a:solidFill>
                  <a:srgbClr val="000000"/>
                </a:solidFill>
                <a:effectLst/>
                <a:latin typeface="Calibri" panose="020F0502020204030204" pitchFamily="34" charset="0"/>
              </a:rPr>
            </a:b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IXL Real-Time Diagnostic will be used as our standardized benchmarking tool.  Teachers will have students work in the diagnostic arena weekly and we will use quarterly snapshots to measure student progress.  Using insights from the Real-Time Diagnostic, IXL creates a personalized action plan for each student. With these recommended skills, you have a simple way to differentiate instruction, fill individual knowledge gaps, and facilitate meaningful progress.</a:t>
            </a:r>
            <a:r>
              <a:rPr lang="en-US" sz="1200"/>
              <a:t> </a:t>
            </a:r>
          </a:p>
        </p:txBody>
      </p:sp>
      <p:sp>
        <p:nvSpPr>
          <p:cNvPr id="10" name="TextBox 9">
            <a:extLst>
              <a:ext uri="{FF2B5EF4-FFF2-40B4-BE49-F238E27FC236}">
                <a16:creationId xmlns:a16="http://schemas.microsoft.com/office/drawing/2014/main" id="{2D147ED2-6503-F091-A106-2F48EB69AB09}"/>
              </a:ext>
            </a:extLst>
          </p:cNvPr>
          <p:cNvSpPr txBox="1"/>
          <p:nvPr/>
        </p:nvSpPr>
        <p:spPr>
          <a:xfrm rot="20413326">
            <a:off x="8109677" y="5534157"/>
            <a:ext cx="1424066" cy="646331"/>
          </a:xfrm>
          <a:prstGeom prst="rect">
            <a:avLst/>
          </a:prstGeom>
          <a:noFill/>
        </p:spPr>
        <p:txBody>
          <a:bodyPr wrap="square" rtlCol="0">
            <a:spAutoFit/>
          </a:bodyPr>
          <a:lstStyle/>
          <a:p>
            <a:pPr algn="ctr"/>
            <a:r>
              <a:rPr lang="en-US" b="1">
                <a:solidFill>
                  <a:srgbClr val="FF0000"/>
                </a:solidFill>
              </a:rPr>
              <a:t>214</a:t>
            </a:r>
          </a:p>
          <a:p>
            <a:pPr algn="ctr"/>
            <a:r>
              <a:rPr lang="en-US" b="1">
                <a:solidFill>
                  <a:srgbClr val="FF0000"/>
                </a:solidFill>
              </a:rPr>
              <a:t>1425</a:t>
            </a:r>
          </a:p>
        </p:txBody>
      </p:sp>
    </p:spTree>
    <p:extLst>
      <p:ext uri="{BB962C8B-B14F-4D97-AF65-F5344CB8AC3E}">
        <p14:creationId xmlns:p14="http://schemas.microsoft.com/office/powerpoint/2010/main" val="16074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School Performance Reports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247458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DB6F-CFE5-642B-AC32-A7DC761D22EF}"/>
              </a:ext>
            </a:extLst>
          </p:cNvPr>
          <p:cNvSpPr>
            <a:spLocks noGrp="1"/>
          </p:cNvSpPr>
          <p:nvPr>
            <p:ph type="title"/>
          </p:nvPr>
        </p:nvSpPr>
        <p:spPr>
          <a:xfrm>
            <a:off x="1256841" y="378896"/>
            <a:ext cx="10096959" cy="747579"/>
          </a:xfrm>
        </p:spPr>
        <p:txBody>
          <a:bodyPr anchor="ctr">
            <a:normAutofit/>
          </a:bodyPr>
          <a:lstStyle/>
          <a:p>
            <a:r>
              <a:rPr lang="en-US" sz="4600"/>
              <a:t>School Performance Reports</a:t>
            </a:r>
          </a:p>
        </p:txBody>
      </p:sp>
      <p:pic>
        <p:nvPicPr>
          <p:cNvPr id="6" name="Picture 5">
            <a:extLst>
              <a:ext uri="{FF2B5EF4-FFF2-40B4-BE49-F238E27FC236}">
                <a16:creationId xmlns:a16="http://schemas.microsoft.com/office/drawing/2014/main" id="{84B1A212-36BE-475F-5A26-E3FCF43688CA}"/>
              </a:ext>
            </a:extLst>
          </p:cNvPr>
          <p:cNvPicPr>
            <a:picLocks noChangeAspect="1"/>
          </p:cNvPicPr>
          <p:nvPr/>
        </p:nvPicPr>
        <p:blipFill>
          <a:blip r:embed="rId2"/>
          <a:stretch>
            <a:fillRect/>
          </a:stretch>
        </p:blipFill>
        <p:spPr>
          <a:xfrm>
            <a:off x="1823803" y="1535815"/>
            <a:ext cx="8544393" cy="4025535"/>
          </a:xfrm>
          <a:prstGeom prst="rect">
            <a:avLst/>
          </a:prstGeom>
          <a:ln>
            <a:noFill/>
          </a:ln>
          <a:effectLst>
            <a:outerShdw blurRad="292100" dist="139700" dir="2700000" algn="tl" rotWithShape="0">
              <a:srgbClr val="333333">
                <a:alpha val="65000"/>
              </a:srgbClr>
            </a:outerShdw>
          </a:effectLst>
        </p:spPr>
      </p:pic>
      <p:sp>
        <p:nvSpPr>
          <p:cNvPr id="13" name="Text Placeholder 3">
            <a:extLst>
              <a:ext uri="{FF2B5EF4-FFF2-40B4-BE49-F238E27FC236}">
                <a16:creationId xmlns:a16="http://schemas.microsoft.com/office/drawing/2014/main" id="{B15B3365-8C96-12B3-7818-B556ED8881B0}"/>
              </a:ext>
            </a:extLst>
          </p:cNvPr>
          <p:cNvSpPr>
            <a:spLocks noGrp="1"/>
          </p:cNvSpPr>
          <p:nvPr>
            <p:ph type="body" sz="quarter" idx="14"/>
          </p:nvPr>
        </p:nvSpPr>
        <p:spPr>
          <a:xfrm>
            <a:off x="1205610" y="5697311"/>
            <a:ext cx="9808556" cy="550863"/>
          </a:xfrm>
        </p:spPr>
        <p:txBody>
          <a:bodyPr/>
          <a:lstStyle/>
          <a:p>
            <a:pPr algn="ctr"/>
            <a:r>
              <a:rPr lang="en-US"/>
              <a:t>Available at: </a:t>
            </a:r>
            <a:r>
              <a:rPr lang="en-US">
                <a:hlinkClick r:id="rId3"/>
              </a:rPr>
              <a:t>https://rc.doe.state.nj.us/</a:t>
            </a:r>
            <a:endParaRPr lang="en-US"/>
          </a:p>
        </p:txBody>
      </p:sp>
      <p:sp>
        <p:nvSpPr>
          <p:cNvPr id="4" name="Slide Number Placeholder 3">
            <a:extLst>
              <a:ext uri="{FF2B5EF4-FFF2-40B4-BE49-F238E27FC236}">
                <a16:creationId xmlns:a16="http://schemas.microsoft.com/office/drawing/2014/main" id="{E92C2350-3DD5-8B0A-2BFF-912539CF5D78}"/>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16</a:t>
            </a:fld>
            <a:endParaRPr lang="en-US"/>
          </a:p>
        </p:txBody>
      </p:sp>
    </p:spTree>
    <p:extLst>
      <p:ext uri="{BB962C8B-B14F-4D97-AF65-F5344CB8AC3E}">
        <p14:creationId xmlns:p14="http://schemas.microsoft.com/office/powerpoint/2010/main" val="258720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2BDB-905B-3D3B-1E64-7DA5DAFC6C71}"/>
              </a:ext>
            </a:extLst>
          </p:cNvPr>
          <p:cNvSpPr>
            <a:spLocks noGrp="1"/>
          </p:cNvSpPr>
          <p:nvPr>
            <p:ph type="title"/>
          </p:nvPr>
        </p:nvSpPr>
        <p:spPr/>
        <p:txBody>
          <a:bodyPr/>
          <a:lstStyle/>
          <a:p>
            <a:r>
              <a:rPr lang="en-US"/>
              <a:t>School Performance Reports</a:t>
            </a:r>
          </a:p>
        </p:txBody>
      </p:sp>
      <p:sp>
        <p:nvSpPr>
          <p:cNvPr id="4" name="Slide Number Placeholder 3">
            <a:extLst>
              <a:ext uri="{FF2B5EF4-FFF2-40B4-BE49-F238E27FC236}">
                <a16:creationId xmlns:a16="http://schemas.microsoft.com/office/drawing/2014/main" id="{64B1D103-5F7F-5C99-1B3D-D7B1FAB0ADEC}"/>
              </a:ext>
            </a:extLst>
          </p:cNvPr>
          <p:cNvSpPr>
            <a:spLocks noGrp="1"/>
          </p:cNvSpPr>
          <p:nvPr>
            <p:ph type="sldNum" sz="quarter" idx="10"/>
          </p:nvPr>
        </p:nvSpPr>
        <p:spPr/>
        <p:txBody>
          <a:bodyPr/>
          <a:lstStyle/>
          <a:p>
            <a:fld id="{A3D1C70C-36A2-44FC-A083-98959550CFF4}" type="slidenum">
              <a:rPr lang="en-US" smtClean="0"/>
              <a:pPr/>
              <a:t>17</a:t>
            </a:fld>
            <a:endParaRPr lang="en-US"/>
          </a:p>
        </p:txBody>
      </p:sp>
      <p:pic>
        <p:nvPicPr>
          <p:cNvPr id="6" name="Picture 5">
            <a:extLst>
              <a:ext uri="{FF2B5EF4-FFF2-40B4-BE49-F238E27FC236}">
                <a16:creationId xmlns:a16="http://schemas.microsoft.com/office/drawing/2014/main" id="{D645D820-5487-4341-4C1F-ACA97CDA7052}"/>
              </a:ext>
            </a:extLst>
          </p:cNvPr>
          <p:cNvPicPr>
            <a:picLocks noChangeAspect="1"/>
          </p:cNvPicPr>
          <p:nvPr/>
        </p:nvPicPr>
        <p:blipFill>
          <a:blip r:embed="rId2"/>
          <a:stretch>
            <a:fillRect/>
          </a:stretch>
        </p:blipFill>
        <p:spPr>
          <a:xfrm>
            <a:off x="790344" y="1349113"/>
            <a:ext cx="10044770" cy="4588551"/>
          </a:xfrm>
          <a:prstGeom prst="rect">
            <a:avLst/>
          </a:prstGeom>
        </p:spPr>
      </p:pic>
      <p:sp>
        <p:nvSpPr>
          <p:cNvPr id="7" name="Rectangle 6">
            <a:extLst>
              <a:ext uri="{FF2B5EF4-FFF2-40B4-BE49-F238E27FC236}">
                <a16:creationId xmlns:a16="http://schemas.microsoft.com/office/drawing/2014/main" id="{19BECD63-20C2-13A9-1B1C-02A695FDBE58}"/>
              </a:ext>
            </a:extLst>
          </p:cNvPr>
          <p:cNvSpPr/>
          <p:nvPr/>
        </p:nvSpPr>
        <p:spPr>
          <a:xfrm>
            <a:off x="1543987" y="4811843"/>
            <a:ext cx="6520721" cy="112582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DE10470-4D25-28D9-AA36-A13E9301CFFE}"/>
              </a:ext>
            </a:extLst>
          </p:cNvPr>
          <p:cNvPicPr>
            <a:picLocks noChangeAspect="1"/>
          </p:cNvPicPr>
          <p:nvPr/>
        </p:nvPicPr>
        <p:blipFill>
          <a:blip r:embed="rId3"/>
          <a:stretch>
            <a:fillRect/>
          </a:stretch>
        </p:blipFill>
        <p:spPr>
          <a:xfrm>
            <a:off x="1666563" y="1042641"/>
            <a:ext cx="10267950" cy="3021689"/>
          </a:xfrm>
          <a:prstGeom prst="rect">
            <a:avLst/>
          </a:prstGeom>
          <a:ln>
            <a:noFill/>
          </a:ln>
          <a:effectLst>
            <a:outerShdw blurRad="292100" dist="139700" dir="2700000" algn="tl" rotWithShape="0">
              <a:srgbClr val="333333">
                <a:alpha val="65000"/>
              </a:srgbClr>
            </a:outerShdw>
          </a:effectLst>
        </p:spPr>
      </p:pic>
      <p:sp>
        <p:nvSpPr>
          <p:cNvPr id="10" name="Arrow: Notched Right 9">
            <a:extLst>
              <a:ext uri="{FF2B5EF4-FFF2-40B4-BE49-F238E27FC236}">
                <a16:creationId xmlns:a16="http://schemas.microsoft.com/office/drawing/2014/main" id="{1016A581-665C-6F81-3614-A86CF730BD99}"/>
              </a:ext>
            </a:extLst>
          </p:cNvPr>
          <p:cNvSpPr/>
          <p:nvPr/>
        </p:nvSpPr>
        <p:spPr>
          <a:xfrm rot="19162880">
            <a:off x="2983043" y="4121329"/>
            <a:ext cx="907181" cy="649316"/>
          </a:xfrm>
          <a:prstGeom prst="notchedRightArrow">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765B-10A7-B159-ED65-183C33640F96}"/>
              </a:ext>
            </a:extLst>
          </p:cNvPr>
          <p:cNvSpPr>
            <a:spLocks noGrp="1"/>
          </p:cNvSpPr>
          <p:nvPr>
            <p:ph type="title"/>
          </p:nvPr>
        </p:nvSpPr>
        <p:spPr/>
        <p:txBody>
          <a:bodyPr/>
          <a:lstStyle/>
          <a:p>
            <a:r>
              <a:rPr lang="en-US"/>
              <a:t>Multiple Measures of Data</a:t>
            </a:r>
          </a:p>
        </p:txBody>
      </p:sp>
      <p:sp>
        <p:nvSpPr>
          <p:cNvPr id="4" name="Slide Number Placeholder 3">
            <a:extLst>
              <a:ext uri="{FF2B5EF4-FFF2-40B4-BE49-F238E27FC236}">
                <a16:creationId xmlns:a16="http://schemas.microsoft.com/office/drawing/2014/main" id="{E7FF59E2-9C7E-F600-06F0-AD0E84AD9D49}"/>
              </a:ext>
            </a:extLst>
          </p:cNvPr>
          <p:cNvSpPr>
            <a:spLocks noGrp="1"/>
          </p:cNvSpPr>
          <p:nvPr>
            <p:ph type="sldNum" sz="quarter" idx="12"/>
          </p:nvPr>
        </p:nvSpPr>
        <p:spPr/>
        <p:txBody>
          <a:bodyPr/>
          <a:lstStyle/>
          <a:p>
            <a:fld id="{A3D1C70C-36A2-44FC-A083-98959550CFF4}" type="slidenum">
              <a:rPr lang="en-US" smtClean="0"/>
              <a:t>18</a:t>
            </a:fld>
            <a:endParaRPr lang="en-US"/>
          </a:p>
        </p:txBody>
      </p:sp>
      <p:sp>
        <p:nvSpPr>
          <p:cNvPr id="5" name="TextBox 4">
            <a:extLst>
              <a:ext uri="{FF2B5EF4-FFF2-40B4-BE49-F238E27FC236}">
                <a16:creationId xmlns:a16="http://schemas.microsoft.com/office/drawing/2014/main" id="{28B5F9FF-D7A8-E225-26F2-0C54E232CE85}"/>
              </a:ext>
            </a:extLst>
          </p:cNvPr>
          <p:cNvSpPr txBox="1"/>
          <p:nvPr/>
        </p:nvSpPr>
        <p:spPr>
          <a:xfrm>
            <a:off x="1968165" y="5532096"/>
            <a:ext cx="8664315" cy="646331"/>
          </a:xfrm>
          <a:prstGeom prst="rect">
            <a:avLst/>
          </a:prstGeom>
          <a:noFill/>
        </p:spPr>
        <p:txBody>
          <a:bodyPr wrap="square" rtlCol="0">
            <a:spAutoFit/>
          </a:bodyPr>
          <a:lstStyle/>
          <a:p>
            <a:pPr algn="ctr"/>
            <a:r>
              <a:rPr lang="en-US"/>
              <a:t>Source: Bernhardt, V. L. (2013). </a:t>
            </a:r>
            <a:r>
              <a:rPr lang="en-US" i="1"/>
              <a:t>Data Analysis for Continuous School Improvement</a:t>
            </a:r>
            <a:r>
              <a:rPr lang="en-US"/>
              <a:t>. Third Edition. New York, NY: Routledge. Page 17.</a:t>
            </a:r>
          </a:p>
        </p:txBody>
      </p:sp>
      <p:pic>
        <p:nvPicPr>
          <p:cNvPr id="7" name="Picture 6">
            <a:extLst>
              <a:ext uri="{FF2B5EF4-FFF2-40B4-BE49-F238E27FC236}">
                <a16:creationId xmlns:a16="http://schemas.microsoft.com/office/drawing/2014/main" id="{39E7774E-6A28-0778-B3AE-5965B3ED254E}"/>
              </a:ext>
            </a:extLst>
          </p:cNvPr>
          <p:cNvPicPr>
            <a:picLocks noChangeAspect="1"/>
          </p:cNvPicPr>
          <p:nvPr/>
        </p:nvPicPr>
        <p:blipFill rotWithShape="1">
          <a:blip r:embed="rId3"/>
          <a:srcRect l="33197" t="15455" r="37664" b="5824"/>
          <a:stretch/>
        </p:blipFill>
        <p:spPr>
          <a:xfrm>
            <a:off x="1634995" y="1315387"/>
            <a:ext cx="3325319" cy="3922225"/>
          </a:xfrm>
          <a:prstGeom prst="rect">
            <a:avLst/>
          </a:prstGeom>
          <a:ln>
            <a:noFill/>
          </a:ln>
          <a:effectLst>
            <a:outerShdw blurRad="292100" dist="139700" dir="2700000" algn="tl" rotWithShape="0">
              <a:srgbClr val="333333">
                <a:alpha val="65000"/>
              </a:srgbClr>
            </a:outerShdw>
          </a:effectLst>
        </p:spPr>
      </p:pic>
      <p:sp>
        <p:nvSpPr>
          <p:cNvPr id="8" name="Arrow: Notched Right 7">
            <a:extLst>
              <a:ext uri="{FF2B5EF4-FFF2-40B4-BE49-F238E27FC236}">
                <a16:creationId xmlns:a16="http://schemas.microsoft.com/office/drawing/2014/main" id="{49C57B6C-1828-5CBC-4526-3CADB676640D}"/>
              </a:ext>
            </a:extLst>
          </p:cNvPr>
          <p:cNvSpPr/>
          <p:nvPr/>
        </p:nvSpPr>
        <p:spPr>
          <a:xfrm>
            <a:off x="5191678" y="3020315"/>
            <a:ext cx="907181" cy="649316"/>
          </a:xfrm>
          <a:prstGeom prst="notchedRightArrow">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C118E53-E179-636D-7008-7600BAA637D6}"/>
              </a:ext>
            </a:extLst>
          </p:cNvPr>
          <p:cNvPicPr>
            <a:picLocks noChangeAspect="1"/>
          </p:cNvPicPr>
          <p:nvPr/>
        </p:nvPicPr>
        <p:blipFill rotWithShape="1">
          <a:blip r:embed="rId4"/>
          <a:srcRect l="27664" t="14338" r="35205" b="5824"/>
          <a:stretch/>
        </p:blipFill>
        <p:spPr>
          <a:xfrm>
            <a:off x="6300323" y="1137053"/>
            <a:ext cx="4527030" cy="4287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18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DA86-C020-BF3B-0D0A-0FCAB8FBDD6B}"/>
              </a:ext>
            </a:extLst>
          </p:cNvPr>
          <p:cNvSpPr>
            <a:spLocks noGrp="1"/>
          </p:cNvSpPr>
          <p:nvPr>
            <p:ph type="title"/>
          </p:nvPr>
        </p:nvSpPr>
        <p:spPr>
          <a:xfrm>
            <a:off x="1064303" y="195934"/>
            <a:ext cx="10289498" cy="962407"/>
          </a:xfrm>
        </p:spPr>
        <p:txBody>
          <a:bodyPr/>
          <a:lstStyle/>
          <a:p>
            <a:r>
              <a:rPr lang="en-US"/>
              <a:t>SPRs + Multiple Measures of Data</a:t>
            </a:r>
          </a:p>
        </p:txBody>
      </p:sp>
      <p:sp>
        <p:nvSpPr>
          <p:cNvPr id="4" name="Text Placeholder 3">
            <a:extLst>
              <a:ext uri="{FF2B5EF4-FFF2-40B4-BE49-F238E27FC236}">
                <a16:creationId xmlns:a16="http://schemas.microsoft.com/office/drawing/2014/main" id="{D94A3FE3-6BCB-E834-4664-4F0D8505F122}"/>
              </a:ext>
            </a:extLst>
          </p:cNvPr>
          <p:cNvSpPr>
            <a:spLocks noGrp="1"/>
          </p:cNvSpPr>
          <p:nvPr>
            <p:ph type="body" sz="half" idx="2"/>
          </p:nvPr>
        </p:nvSpPr>
        <p:spPr>
          <a:xfrm>
            <a:off x="8402905" y="2396130"/>
            <a:ext cx="3312827" cy="3015320"/>
          </a:xfrm>
        </p:spPr>
        <p:txBody>
          <a:bodyPr>
            <a:normAutofit fontScale="85000" lnSpcReduction="10000"/>
          </a:bodyPr>
          <a:lstStyle/>
          <a:p>
            <a:pPr algn="ctr"/>
            <a:r>
              <a:rPr lang="en-US" sz="3200" u="sng">
                <a:solidFill>
                  <a:srgbClr val="FF0000"/>
                </a:solidFill>
              </a:rPr>
              <a:t>Demographics</a:t>
            </a:r>
            <a:r>
              <a:rPr lang="en-US" sz="3200" u="sng"/>
              <a:t>: </a:t>
            </a:r>
          </a:p>
          <a:p>
            <a:pPr algn="ctr"/>
            <a:r>
              <a:rPr lang="en-US" sz="3200"/>
              <a:t>How prevalent are </a:t>
            </a:r>
            <a:r>
              <a:rPr lang="en-US" sz="3200" b="1">
                <a:solidFill>
                  <a:srgbClr val="FF0000"/>
                </a:solidFill>
              </a:rPr>
              <a:t>students with disabilities</a:t>
            </a:r>
            <a:r>
              <a:rPr lang="en-US" sz="3200"/>
              <a:t> in New Jersey?</a:t>
            </a:r>
          </a:p>
        </p:txBody>
      </p:sp>
      <p:sp>
        <p:nvSpPr>
          <p:cNvPr id="5" name="Slide Number Placeholder 4">
            <a:extLst>
              <a:ext uri="{FF2B5EF4-FFF2-40B4-BE49-F238E27FC236}">
                <a16:creationId xmlns:a16="http://schemas.microsoft.com/office/drawing/2014/main" id="{5A588029-A67D-C453-1277-70DD9D52682B}"/>
              </a:ext>
            </a:extLst>
          </p:cNvPr>
          <p:cNvSpPr>
            <a:spLocks noGrp="1"/>
          </p:cNvSpPr>
          <p:nvPr>
            <p:ph type="sldNum" sz="quarter" idx="12"/>
          </p:nvPr>
        </p:nvSpPr>
        <p:spPr/>
        <p:txBody>
          <a:bodyPr/>
          <a:lstStyle/>
          <a:p>
            <a:fld id="{A3D1C70C-36A2-44FC-A083-98959550CFF4}" type="slidenum">
              <a:rPr lang="en-US" smtClean="0"/>
              <a:t>19</a:t>
            </a:fld>
            <a:endParaRPr lang="en-US"/>
          </a:p>
        </p:txBody>
      </p:sp>
      <p:pic>
        <p:nvPicPr>
          <p:cNvPr id="7" name="Picture 6">
            <a:extLst>
              <a:ext uri="{FF2B5EF4-FFF2-40B4-BE49-F238E27FC236}">
                <a16:creationId xmlns:a16="http://schemas.microsoft.com/office/drawing/2014/main" id="{B8871D9A-0183-46F7-4999-DD4C25A295BE}"/>
              </a:ext>
            </a:extLst>
          </p:cNvPr>
          <p:cNvPicPr>
            <a:picLocks noChangeAspect="1"/>
          </p:cNvPicPr>
          <p:nvPr/>
        </p:nvPicPr>
        <p:blipFill>
          <a:blip r:embed="rId2"/>
          <a:stretch>
            <a:fillRect/>
          </a:stretch>
        </p:blipFill>
        <p:spPr>
          <a:xfrm>
            <a:off x="332281" y="1738117"/>
            <a:ext cx="7597515" cy="3673333"/>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33F0BFA-A068-5FE3-74F1-9493936BC2ED}"/>
              </a:ext>
            </a:extLst>
          </p:cNvPr>
          <p:cNvSpPr/>
          <p:nvPr/>
        </p:nvSpPr>
        <p:spPr>
          <a:xfrm>
            <a:off x="9409336" y="1558237"/>
            <a:ext cx="418704"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I</a:t>
            </a:r>
          </a:p>
        </p:txBody>
      </p:sp>
    </p:spTree>
    <p:extLst>
      <p:ext uri="{BB962C8B-B14F-4D97-AF65-F5344CB8AC3E}">
        <p14:creationId xmlns:p14="http://schemas.microsoft.com/office/powerpoint/2010/main" val="165919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BE8C-1310-6C55-119D-BD3A81DA9D2C}"/>
              </a:ext>
            </a:extLst>
          </p:cNvPr>
          <p:cNvSpPr>
            <a:spLocks noGrp="1"/>
          </p:cNvSpPr>
          <p:nvPr>
            <p:ph type="title"/>
          </p:nvPr>
        </p:nvSpPr>
        <p:spPr>
          <a:xfrm>
            <a:off x="1236963" y="392350"/>
            <a:ext cx="10096959" cy="747579"/>
          </a:xfrm>
        </p:spPr>
        <p:txBody>
          <a:bodyPr/>
          <a:lstStyle/>
          <a:p>
            <a:r>
              <a:rPr lang="en-US" sz="4000">
                <a:latin typeface="Palatino Linotype"/>
              </a:rPr>
              <a:t>Please Review </a:t>
            </a:r>
            <a:endParaRPr lang="en-US" sz="4000"/>
          </a:p>
        </p:txBody>
      </p:sp>
      <p:sp>
        <p:nvSpPr>
          <p:cNvPr id="3" name="Subtitle 2">
            <a:extLst>
              <a:ext uri="{FF2B5EF4-FFF2-40B4-BE49-F238E27FC236}">
                <a16:creationId xmlns:a16="http://schemas.microsoft.com/office/drawing/2014/main" id="{9525B2DB-8047-252C-CC2C-21375F5FE02C}"/>
              </a:ext>
            </a:extLst>
          </p:cNvPr>
          <p:cNvSpPr>
            <a:spLocks noGrp="1"/>
          </p:cNvSpPr>
          <p:nvPr>
            <p:ph type="body" sz="quarter" idx="11"/>
          </p:nvPr>
        </p:nvSpPr>
        <p:spPr/>
        <p:txBody>
          <a:bodyPr vert="horz" lIns="91440" tIns="45720" rIns="822960" bIns="45720" rtlCol="0" anchor="t">
            <a:normAutofit/>
          </a:bodyPr>
          <a:lstStyle/>
          <a:p>
            <a:r>
              <a:rPr lang="en-US" sz="2000">
                <a:latin typeface="Palatino Linotype"/>
              </a:rPr>
              <a:t>The New Jersey Department of Education may record audio, visuals, participants, and other information sent, verbalized, or utilized during business-related meetings. By joining this meeting, you automatically consent to such recordings. Any participant who prefers to participate via audio only should keep their camera disabled so only their audio will be captured. </a:t>
            </a:r>
            <a:endParaRPr lang="en-US" sz="2000"/>
          </a:p>
          <a:p>
            <a:r>
              <a:rPr lang="en-US" sz="2000" b="1">
                <a:latin typeface="Palatino Linotype"/>
              </a:rPr>
              <a:t>PLEASE NOTE:</a:t>
            </a:r>
            <a:r>
              <a:rPr lang="en-US" sz="2000">
                <a:latin typeface="Palatino Linotype"/>
              </a:rPr>
              <a:t> Under certain circumstances, audio/video recording may be restricted. Recording will be in accordance with all applicable federal, state, and local statutes, regulations, or ordinances. As we endeavor to offer a safe, collegial, and inclusive space for collaboration we respectfully request that no participant or third-party entity, on your behalf, record or transcribe today’s conversation. The NJDOE can provide a transcript of these proceedings, upon request. Screenshots, photography, or other copying of chat exchanges is prohibited unless permission is granted by the NJDOE and advance notice is provided to all participants.</a:t>
            </a:r>
            <a:endParaRPr lang="en-US" sz="2000"/>
          </a:p>
        </p:txBody>
      </p:sp>
    </p:spTree>
    <p:extLst>
      <p:ext uri="{BB962C8B-B14F-4D97-AF65-F5344CB8AC3E}">
        <p14:creationId xmlns:p14="http://schemas.microsoft.com/office/powerpoint/2010/main" val="42355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0BA599-094A-DDFA-2C8A-AAFDAEE1527D}"/>
              </a:ext>
            </a:extLst>
          </p:cNvPr>
          <p:cNvSpPr>
            <a:spLocks noGrp="1"/>
          </p:cNvSpPr>
          <p:nvPr>
            <p:ph type="body" sz="half" idx="2"/>
          </p:nvPr>
        </p:nvSpPr>
        <p:spPr>
          <a:xfrm>
            <a:off x="623081" y="1963711"/>
            <a:ext cx="4383635" cy="3759011"/>
          </a:xfrm>
        </p:spPr>
        <p:txBody>
          <a:bodyPr>
            <a:normAutofit lnSpcReduction="10000"/>
          </a:bodyPr>
          <a:lstStyle/>
          <a:p>
            <a:pPr algn="ctr"/>
            <a:r>
              <a:rPr lang="en-US" sz="3200">
                <a:solidFill>
                  <a:srgbClr val="FF0000"/>
                </a:solidFill>
              </a:rPr>
              <a:t>Demographics</a:t>
            </a:r>
            <a:r>
              <a:rPr lang="en-US" sz="3200"/>
              <a:t> + </a:t>
            </a:r>
            <a:r>
              <a:rPr lang="en-US" sz="3200">
                <a:solidFill>
                  <a:srgbClr val="00B0F0"/>
                </a:solidFill>
              </a:rPr>
              <a:t>Student Learning</a:t>
            </a:r>
            <a:r>
              <a:rPr lang="en-US" sz="3200"/>
              <a:t>:</a:t>
            </a:r>
          </a:p>
          <a:p>
            <a:pPr algn="ctr"/>
            <a:r>
              <a:rPr lang="en-US" sz="3200"/>
              <a:t>How did </a:t>
            </a:r>
            <a:r>
              <a:rPr lang="en-US" sz="3200" b="1">
                <a:solidFill>
                  <a:srgbClr val="FF0000"/>
                </a:solidFill>
              </a:rPr>
              <a:t>students with disabilities</a:t>
            </a:r>
            <a:r>
              <a:rPr lang="en-US" sz="3200"/>
              <a:t> perform on the </a:t>
            </a:r>
            <a:r>
              <a:rPr lang="en-US" sz="3200" b="1">
                <a:solidFill>
                  <a:srgbClr val="00B0F0"/>
                </a:solidFill>
              </a:rPr>
              <a:t>ELA NJSLA</a:t>
            </a:r>
            <a:r>
              <a:rPr lang="en-US" sz="3200"/>
              <a:t> in 2022-23?</a:t>
            </a:r>
          </a:p>
        </p:txBody>
      </p:sp>
      <p:sp>
        <p:nvSpPr>
          <p:cNvPr id="5" name="Slide Number Placeholder 4">
            <a:extLst>
              <a:ext uri="{FF2B5EF4-FFF2-40B4-BE49-F238E27FC236}">
                <a16:creationId xmlns:a16="http://schemas.microsoft.com/office/drawing/2014/main" id="{7A8DD37E-60C0-0C7E-7A9D-BCC062DF49E1}"/>
              </a:ext>
            </a:extLst>
          </p:cNvPr>
          <p:cNvSpPr>
            <a:spLocks noGrp="1"/>
          </p:cNvSpPr>
          <p:nvPr>
            <p:ph type="sldNum" sz="quarter" idx="12"/>
          </p:nvPr>
        </p:nvSpPr>
        <p:spPr/>
        <p:txBody>
          <a:bodyPr/>
          <a:lstStyle/>
          <a:p>
            <a:fld id="{A3D1C70C-36A2-44FC-A083-98959550CFF4}" type="slidenum">
              <a:rPr lang="en-US" smtClean="0"/>
              <a:t>20</a:t>
            </a:fld>
            <a:endParaRPr lang="en-US"/>
          </a:p>
        </p:txBody>
      </p:sp>
      <p:sp>
        <p:nvSpPr>
          <p:cNvPr id="8" name="Title 1">
            <a:extLst>
              <a:ext uri="{FF2B5EF4-FFF2-40B4-BE49-F238E27FC236}">
                <a16:creationId xmlns:a16="http://schemas.microsoft.com/office/drawing/2014/main" id="{D6A06C72-0A91-C3D9-BFA0-4A61422A4954}"/>
              </a:ext>
            </a:extLst>
          </p:cNvPr>
          <p:cNvSpPr>
            <a:spLocks noGrp="1"/>
          </p:cNvSpPr>
          <p:nvPr>
            <p:ph type="title"/>
          </p:nvPr>
        </p:nvSpPr>
        <p:spPr>
          <a:xfrm>
            <a:off x="1064303" y="195934"/>
            <a:ext cx="10289498" cy="962407"/>
          </a:xfrm>
        </p:spPr>
        <p:txBody>
          <a:bodyPr/>
          <a:lstStyle/>
          <a:p>
            <a:r>
              <a:rPr lang="en-US"/>
              <a:t>SPRs + Multiple Measures of Data</a:t>
            </a:r>
          </a:p>
        </p:txBody>
      </p:sp>
      <p:pic>
        <p:nvPicPr>
          <p:cNvPr id="12" name="Picture 11">
            <a:extLst>
              <a:ext uri="{FF2B5EF4-FFF2-40B4-BE49-F238E27FC236}">
                <a16:creationId xmlns:a16="http://schemas.microsoft.com/office/drawing/2014/main" id="{2B79D8F9-5507-11E2-B6CD-D9EB5A4727B7}"/>
              </a:ext>
            </a:extLst>
          </p:cNvPr>
          <p:cNvPicPr>
            <a:picLocks noChangeAspect="1"/>
          </p:cNvPicPr>
          <p:nvPr/>
        </p:nvPicPr>
        <p:blipFill>
          <a:blip r:embed="rId2"/>
          <a:stretch>
            <a:fillRect/>
          </a:stretch>
        </p:blipFill>
        <p:spPr>
          <a:xfrm>
            <a:off x="5128119" y="1487125"/>
            <a:ext cx="5953125" cy="444128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D39B92F9-D8EE-8588-7ADD-837C87807133}"/>
              </a:ext>
            </a:extLst>
          </p:cNvPr>
          <p:cNvSpPr/>
          <p:nvPr/>
        </p:nvSpPr>
        <p:spPr>
          <a:xfrm>
            <a:off x="1786104" y="1158341"/>
            <a:ext cx="1028794"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II</a:t>
            </a:r>
          </a:p>
        </p:txBody>
      </p:sp>
    </p:spTree>
    <p:extLst>
      <p:ext uri="{BB962C8B-B14F-4D97-AF65-F5344CB8AC3E}">
        <p14:creationId xmlns:p14="http://schemas.microsoft.com/office/powerpoint/2010/main" val="168916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6DB58B-7262-4833-5ADE-FEA13110D9D2}"/>
              </a:ext>
            </a:extLst>
          </p:cNvPr>
          <p:cNvSpPr>
            <a:spLocks noGrp="1"/>
          </p:cNvSpPr>
          <p:nvPr>
            <p:ph type="sldNum" sz="quarter" idx="10"/>
          </p:nvPr>
        </p:nvSpPr>
        <p:spPr/>
        <p:txBody>
          <a:bodyPr/>
          <a:lstStyle/>
          <a:p>
            <a:fld id="{A3D1C70C-36A2-44FC-A083-98959550CFF4}" type="slidenum">
              <a:rPr lang="en-US" smtClean="0"/>
              <a:pPr/>
              <a:t>21</a:t>
            </a:fld>
            <a:endParaRPr lang="en-US"/>
          </a:p>
        </p:txBody>
      </p:sp>
      <p:sp>
        <p:nvSpPr>
          <p:cNvPr id="6" name="Title 1">
            <a:extLst>
              <a:ext uri="{FF2B5EF4-FFF2-40B4-BE49-F238E27FC236}">
                <a16:creationId xmlns:a16="http://schemas.microsoft.com/office/drawing/2014/main" id="{BC0BF655-2549-DD39-3B5A-13740D2528A3}"/>
              </a:ext>
            </a:extLst>
          </p:cNvPr>
          <p:cNvSpPr>
            <a:spLocks noGrp="1"/>
          </p:cNvSpPr>
          <p:nvPr>
            <p:ph type="title"/>
          </p:nvPr>
        </p:nvSpPr>
        <p:spPr>
          <a:xfrm>
            <a:off x="1064303" y="315854"/>
            <a:ext cx="10289498" cy="962407"/>
          </a:xfrm>
        </p:spPr>
        <p:txBody>
          <a:bodyPr/>
          <a:lstStyle/>
          <a:p>
            <a:r>
              <a:rPr lang="en-US"/>
              <a:t>SPRs + Multiple Measures of Data</a:t>
            </a:r>
          </a:p>
        </p:txBody>
      </p:sp>
      <p:sp>
        <p:nvSpPr>
          <p:cNvPr id="7" name="Text Placeholder 3">
            <a:extLst>
              <a:ext uri="{FF2B5EF4-FFF2-40B4-BE49-F238E27FC236}">
                <a16:creationId xmlns:a16="http://schemas.microsoft.com/office/drawing/2014/main" id="{AEB8CC94-6207-1378-EEAF-650A7662547B}"/>
              </a:ext>
            </a:extLst>
          </p:cNvPr>
          <p:cNvSpPr txBox="1">
            <a:spLocks/>
          </p:cNvSpPr>
          <p:nvPr/>
        </p:nvSpPr>
        <p:spPr>
          <a:xfrm>
            <a:off x="623081" y="1598587"/>
            <a:ext cx="10289498" cy="1573968"/>
          </a:xfrm>
          <a:prstGeom prst="rect">
            <a:avLst/>
          </a:prstGeom>
        </p:spPr>
        <p:txBody>
          <a:bodyPr>
            <a:normAutofit fontScale="85000" lnSpcReduction="20000"/>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solidFill>
                  <a:srgbClr val="FF0000"/>
                </a:solidFill>
              </a:rPr>
              <a:t>Demographics</a:t>
            </a:r>
            <a:r>
              <a:rPr lang="en-US" sz="3200"/>
              <a:t> + </a:t>
            </a:r>
            <a:r>
              <a:rPr lang="en-US" sz="3200">
                <a:solidFill>
                  <a:srgbClr val="00B0F0"/>
                </a:solidFill>
              </a:rPr>
              <a:t>Student Learning </a:t>
            </a:r>
            <a:r>
              <a:rPr lang="en-US" sz="3200"/>
              <a:t>+</a:t>
            </a:r>
            <a:r>
              <a:rPr lang="en-US" sz="3200">
                <a:solidFill>
                  <a:srgbClr val="00B0F0"/>
                </a:solidFill>
              </a:rPr>
              <a:t> </a:t>
            </a:r>
            <a:r>
              <a:rPr lang="en-US" sz="3200">
                <a:solidFill>
                  <a:srgbClr val="00B050"/>
                </a:solidFill>
              </a:rPr>
              <a:t>Processes</a:t>
            </a:r>
            <a:r>
              <a:rPr lang="en-US" sz="3200"/>
              <a:t>:</a:t>
            </a:r>
          </a:p>
          <a:p>
            <a:pPr marL="0" indent="0" algn="ctr">
              <a:buNone/>
            </a:pPr>
            <a:r>
              <a:rPr lang="en-US" sz="3200"/>
              <a:t>How did </a:t>
            </a:r>
            <a:r>
              <a:rPr lang="en-US" sz="3200" b="1">
                <a:solidFill>
                  <a:srgbClr val="FF0000"/>
                </a:solidFill>
              </a:rPr>
              <a:t>students with disabilities</a:t>
            </a:r>
            <a:r>
              <a:rPr lang="en-US" sz="3200"/>
              <a:t> who received </a:t>
            </a:r>
            <a:r>
              <a:rPr lang="en-US" sz="3200">
                <a:solidFill>
                  <a:srgbClr val="00B050"/>
                </a:solidFill>
              </a:rPr>
              <a:t>after school tutoring</a:t>
            </a:r>
            <a:r>
              <a:rPr lang="en-US" sz="3200"/>
              <a:t> perform on the </a:t>
            </a:r>
            <a:r>
              <a:rPr lang="en-US" sz="3200" b="1">
                <a:solidFill>
                  <a:srgbClr val="00B0F0"/>
                </a:solidFill>
              </a:rPr>
              <a:t>ELA NJSLA</a:t>
            </a:r>
            <a:r>
              <a:rPr lang="en-US" sz="3200"/>
              <a:t> in 2022-23?</a:t>
            </a:r>
          </a:p>
        </p:txBody>
      </p:sp>
      <p:sp>
        <p:nvSpPr>
          <p:cNvPr id="8" name="Text Placeholder 3">
            <a:extLst>
              <a:ext uri="{FF2B5EF4-FFF2-40B4-BE49-F238E27FC236}">
                <a16:creationId xmlns:a16="http://schemas.microsoft.com/office/drawing/2014/main" id="{AFF09C60-273D-5B25-2CAB-4D5BD6F65BDA}"/>
              </a:ext>
            </a:extLst>
          </p:cNvPr>
          <p:cNvSpPr txBox="1">
            <a:spLocks/>
          </p:cNvSpPr>
          <p:nvPr/>
        </p:nvSpPr>
        <p:spPr>
          <a:xfrm>
            <a:off x="623081" y="3927891"/>
            <a:ext cx="10289498" cy="2038193"/>
          </a:xfrm>
          <a:prstGeom prst="rect">
            <a:avLst/>
          </a:prstGeom>
        </p:spPr>
        <p:txBody>
          <a:bodyPr>
            <a:normAutofit fontScale="85000" lnSpcReduction="10000"/>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solidFill>
                  <a:srgbClr val="FF0000"/>
                </a:solidFill>
              </a:rPr>
              <a:t>Demographics</a:t>
            </a:r>
            <a:r>
              <a:rPr lang="en-US" sz="3200"/>
              <a:t> + </a:t>
            </a:r>
            <a:r>
              <a:rPr lang="en-US" sz="3200">
                <a:solidFill>
                  <a:srgbClr val="00B0F0"/>
                </a:solidFill>
              </a:rPr>
              <a:t>Student Learning </a:t>
            </a:r>
            <a:r>
              <a:rPr lang="en-US" sz="3200"/>
              <a:t>+</a:t>
            </a:r>
            <a:r>
              <a:rPr lang="en-US" sz="3200">
                <a:solidFill>
                  <a:srgbClr val="00B0F0"/>
                </a:solidFill>
              </a:rPr>
              <a:t> </a:t>
            </a:r>
            <a:r>
              <a:rPr lang="en-US" sz="3200">
                <a:solidFill>
                  <a:srgbClr val="00B050"/>
                </a:solidFill>
              </a:rPr>
              <a:t>Processes </a:t>
            </a:r>
            <a:r>
              <a:rPr lang="en-US" sz="3200"/>
              <a:t>+ </a:t>
            </a:r>
            <a:r>
              <a:rPr lang="en-US" sz="3200">
                <a:solidFill>
                  <a:srgbClr val="7030A0"/>
                </a:solidFill>
              </a:rPr>
              <a:t>Perceptions</a:t>
            </a:r>
            <a:r>
              <a:rPr lang="en-US" sz="3200"/>
              <a:t>:</a:t>
            </a:r>
          </a:p>
          <a:p>
            <a:pPr marL="0" indent="0" algn="ctr">
              <a:buNone/>
            </a:pPr>
            <a:r>
              <a:rPr lang="en-US" sz="3200"/>
              <a:t>How did </a:t>
            </a:r>
            <a:r>
              <a:rPr lang="en-US" sz="3200" b="1">
                <a:solidFill>
                  <a:srgbClr val="FF0000"/>
                </a:solidFill>
              </a:rPr>
              <a:t>students with disabilities</a:t>
            </a:r>
            <a:r>
              <a:rPr lang="en-US" sz="3200"/>
              <a:t> who received </a:t>
            </a:r>
            <a:r>
              <a:rPr lang="en-US" sz="3200" b="1">
                <a:solidFill>
                  <a:srgbClr val="00B050"/>
                </a:solidFill>
              </a:rPr>
              <a:t>after school tutoring</a:t>
            </a:r>
            <a:r>
              <a:rPr lang="en-US" sz="3200"/>
              <a:t> and </a:t>
            </a:r>
            <a:r>
              <a:rPr lang="en-US" sz="3200" b="1">
                <a:solidFill>
                  <a:srgbClr val="7030A0"/>
                </a:solidFill>
              </a:rPr>
              <a:t>reported the tutoring as helpful</a:t>
            </a:r>
            <a:r>
              <a:rPr lang="en-US" sz="3200"/>
              <a:t> perform on the </a:t>
            </a:r>
            <a:r>
              <a:rPr lang="en-US" sz="3200" b="1">
                <a:solidFill>
                  <a:srgbClr val="00B0F0"/>
                </a:solidFill>
              </a:rPr>
              <a:t>ELA NJSLA</a:t>
            </a:r>
            <a:r>
              <a:rPr lang="en-US" sz="3200"/>
              <a:t> in 2022-23?</a:t>
            </a:r>
          </a:p>
        </p:txBody>
      </p:sp>
      <p:cxnSp>
        <p:nvCxnSpPr>
          <p:cNvPr id="10" name="Straight Connector 9">
            <a:extLst>
              <a:ext uri="{FF2B5EF4-FFF2-40B4-BE49-F238E27FC236}">
                <a16:creationId xmlns:a16="http://schemas.microsoft.com/office/drawing/2014/main" id="{9F83A32E-6953-534F-C992-52CE59BD9180}"/>
              </a:ext>
            </a:extLst>
          </p:cNvPr>
          <p:cNvCxnSpPr/>
          <p:nvPr/>
        </p:nvCxnSpPr>
        <p:spPr>
          <a:xfrm>
            <a:off x="329784" y="3537679"/>
            <a:ext cx="11101135"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5E9133E-5E81-ED23-AD78-DF73F6D4BAA2}"/>
              </a:ext>
            </a:extLst>
          </p:cNvPr>
          <p:cNvSpPr/>
          <p:nvPr/>
        </p:nvSpPr>
        <p:spPr>
          <a:xfrm>
            <a:off x="1064303" y="1307474"/>
            <a:ext cx="1108250"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III</a:t>
            </a:r>
          </a:p>
        </p:txBody>
      </p:sp>
      <p:sp>
        <p:nvSpPr>
          <p:cNvPr id="12" name="Rectangle 11">
            <a:extLst>
              <a:ext uri="{FF2B5EF4-FFF2-40B4-BE49-F238E27FC236}">
                <a16:creationId xmlns:a16="http://schemas.microsoft.com/office/drawing/2014/main" id="{5D1CF046-FB29-6F40-26C5-203444A68A8F}"/>
              </a:ext>
            </a:extLst>
          </p:cNvPr>
          <p:cNvSpPr/>
          <p:nvPr/>
        </p:nvSpPr>
        <p:spPr>
          <a:xfrm>
            <a:off x="91474" y="3636778"/>
            <a:ext cx="1108250"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IV</a:t>
            </a:r>
          </a:p>
        </p:txBody>
      </p:sp>
    </p:spTree>
    <p:extLst>
      <p:ext uri="{BB962C8B-B14F-4D97-AF65-F5344CB8AC3E}">
        <p14:creationId xmlns:p14="http://schemas.microsoft.com/office/powerpoint/2010/main" val="33552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CFD964-6D68-E686-E066-AAC50DDE60D1}"/>
              </a:ext>
            </a:extLst>
          </p:cNvPr>
          <p:cNvSpPr>
            <a:spLocks noGrp="1"/>
          </p:cNvSpPr>
          <p:nvPr>
            <p:ph type="title"/>
          </p:nvPr>
        </p:nvSpPr>
        <p:spPr>
          <a:xfrm>
            <a:off x="1256841" y="378896"/>
            <a:ext cx="10096959" cy="747579"/>
          </a:xfrm>
        </p:spPr>
        <p:txBody>
          <a:bodyPr anchor="ctr">
            <a:normAutofit/>
          </a:bodyPr>
          <a:lstStyle/>
          <a:p>
            <a:r>
              <a:rPr lang="en-US" sz="4600"/>
              <a:t>Break</a:t>
            </a:r>
          </a:p>
        </p:txBody>
      </p:sp>
      <p:pic>
        <p:nvPicPr>
          <p:cNvPr id="7" name="Picture 6" descr="Stopwatch on white background">
            <a:extLst>
              <a:ext uri="{FF2B5EF4-FFF2-40B4-BE49-F238E27FC236}">
                <a16:creationId xmlns:a16="http://schemas.microsoft.com/office/drawing/2014/main" id="{0A66CECE-33E1-13F5-B1E7-D919064524F6}"/>
              </a:ext>
            </a:extLst>
          </p:cNvPr>
          <p:cNvPicPr>
            <a:picLocks noChangeAspect="1"/>
          </p:cNvPicPr>
          <p:nvPr/>
        </p:nvPicPr>
        <p:blipFill rotWithShape="1">
          <a:blip r:embed="rId3">
            <a:extLst>
              <a:ext uri="{28A0092B-C50C-407E-A947-70E740481C1C}">
                <a14:useLocalDpi xmlns:a14="http://schemas.microsoft.com/office/drawing/2010/main" val="0"/>
              </a:ext>
            </a:extLst>
          </a:blip>
          <a:srcRect l="1547" t="6344" r="6207"/>
          <a:stretch/>
        </p:blipFill>
        <p:spPr>
          <a:xfrm>
            <a:off x="803760" y="1498257"/>
            <a:ext cx="3948229" cy="4356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 Placeholder 2">
            <a:extLst>
              <a:ext uri="{FF2B5EF4-FFF2-40B4-BE49-F238E27FC236}">
                <a16:creationId xmlns:a16="http://schemas.microsoft.com/office/drawing/2014/main" id="{B6E4C498-7A7C-0DFA-3933-F59C72A71461}"/>
              </a:ext>
            </a:extLst>
          </p:cNvPr>
          <p:cNvSpPr>
            <a:spLocks noGrp="1"/>
          </p:cNvSpPr>
          <p:nvPr>
            <p:ph sz="half" idx="13"/>
          </p:nvPr>
        </p:nvSpPr>
        <p:spPr>
          <a:xfrm>
            <a:off x="6172202" y="1429016"/>
            <a:ext cx="5843530" cy="4498057"/>
          </a:xfrm>
        </p:spPr>
        <p:txBody>
          <a:bodyPr>
            <a:normAutofit/>
          </a:bodyPr>
          <a:lstStyle/>
          <a:p>
            <a:pPr marL="0" indent="0">
              <a:buNone/>
            </a:pPr>
            <a:endParaRPr lang="en-US"/>
          </a:p>
          <a:p>
            <a:pPr marL="0" indent="0">
              <a:buNone/>
            </a:pPr>
            <a:endParaRPr lang="en-US"/>
          </a:p>
          <a:p>
            <a:pPr marL="0" indent="0">
              <a:buNone/>
            </a:pPr>
            <a:r>
              <a:rPr lang="en-US" b="1"/>
              <a:t>We will take a five-minute stretch break. </a:t>
            </a:r>
          </a:p>
        </p:txBody>
      </p:sp>
      <p:sp>
        <p:nvSpPr>
          <p:cNvPr id="5" name="Slide Number Placeholder 4">
            <a:extLst>
              <a:ext uri="{FF2B5EF4-FFF2-40B4-BE49-F238E27FC236}">
                <a16:creationId xmlns:a16="http://schemas.microsoft.com/office/drawing/2014/main" id="{58EE2F32-9774-7929-905F-C2A3A0A6D9C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22</a:t>
            </a:fld>
            <a:endParaRPr lang="en-US"/>
          </a:p>
        </p:txBody>
      </p:sp>
    </p:spTree>
    <p:extLst>
      <p:ext uri="{BB962C8B-B14F-4D97-AF65-F5344CB8AC3E}">
        <p14:creationId xmlns:p14="http://schemas.microsoft.com/office/powerpoint/2010/main" val="357111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C08A-A417-3F0D-9FEF-1B64E151A937}"/>
              </a:ext>
            </a:extLst>
          </p:cNvPr>
          <p:cNvSpPr>
            <a:spLocks noGrp="1"/>
          </p:cNvSpPr>
          <p:nvPr>
            <p:ph type="ctrTitle"/>
          </p:nvPr>
        </p:nvSpPr>
        <p:spPr>
          <a:xfrm>
            <a:off x="0" y="1738047"/>
            <a:ext cx="12191999" cy="1282447"/>
          </a:xfrm>
        </p:spPr>
        <p:txBody>
          <a:bodyPr lIns="91440" tIns="45720" rIns="91440" bIns="45720" anchor="b"/>
          <a:lstStyle/>
          <a:p>
            <a:r>
              <a:rPr lang="en-US" sz="5200">
                <a:latin typeface="Palatino Linotype"/>
              </a:rPr>
              <a:t>Presenters: Union City Public Schools</a:t>
            </a:r>
          </a:p>
        </p:txBody>
      </p:sp>
      <p:graphicFrame>
        <p:nvGraphicFramePr>
          <p:cNvPr id="7" name="Table 6">
            <a:extLst>
              <a:ext uri="{FF2B5EF4-FFF2-40B4-BE49-F238E27FC236}">
                <a16:creationId xmlns:a16="http://schemas.microsoft.com/office/drawing/2014/main" id="{D9B54551-F9E3-B082-49CA-839963EDF2AE}"/>
              </a:ext>
            </a:extLst>
          </p:cNvPr>
          <p:cNvGraphicFramePr>
            <a:graphicFrameLocks noGrp="1"/>
          </p:cNvGraphicFramePr>
          <p:nvPr>
            <p:extLst>
              <p:ext uri="{D42A27DB-BD31-4B8C-83A1-F6EECF244321}">
                <p14:modId xmlns:p14="http://schemas.microsoft.com/office/powerpoint/2010/main" val="3014274767"/>
              </p:ext>
            </p:extLst>
          </p:nvPr>
        </p:nvGraphicFramePr>
        <p:xfrm>
          <a:off x="1769450" y="3428999"/>
          <a:ext cx="8128000" cy="24195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77985917"/>
                    </a:ext>
                  </a:extLst>
                </a:gridCol>
                <a:gridCol w="4064000">
                  <a:extLst>
                    <a:ext uri="{9D8B030D-6E8A-4147-A177-3AD203B41FA5}">
                      <a16:colId xmlns:a16="http://schemas.microsoft.com/office/drawing/2014/main" val="3327773957"/>
                    </a:ext>
                  </a:extLst>
                </a:gridCol>
              </a:tblGrid>
              <a:tr h="604885">
                <a:tc>
                  <a:txBody>
                    <a:bodyPr/>
                    <a:lstStyle/>
                    <a:p>
                      <a:pPr algn="ctr"/>
                      <a:r>
                        <a:rPr lang="en-US" dirty="0"/>
                        <a:t>Silvia Abbato</a:t>
                      </a:r>
                    </a:p>
                  </a:txBody>
                  <a:tcPr anchor="ctr"/>
                </a:tc>
                <a:tc>
                  <a:txBody>
                    <a:bodyPr/>
                    <a:lstStyle/>
                    <a:p>
                      <a:pPr algn="ctr"/>
                      <a:r>
                        <a:rPr lang="en-US" dirty="0"/>
                        <a:t>Superintendent</a:t>
                      </a:r>
                    </a:p>
                  </a:txBody>
                  <a:tcPr anchor="ctr"/>
                </a:tc>
                <a:extLst>
                  <a:ext uri="{0D108BD9-81ED-4DB2-BD59-A6C34878D82A}">
                    <a16:rowId xmlns:a16="http://schemas.microsoft.com/office/drawing/2014/main" val="1269517653"/>
                  </a:ext>
                </a:extLst>
              </a:tr>
              <a:tr h="604885">
                <a:tc>
                  <a:txBody>
                    <a:bodyPr/>
                    <a:lstStyle/>
                    <a:p>
                      <a:pPr algn="ctr"/>
                      <a:r>
                        <a:rPr lang="en-US" dirty="0"/>
                        <a:t>John </a:t>
                      </a:r>
                      <a:r>
                        <a:rPr lang="en-US" dirty="0" err="1"/>
                        <a:t>Bennetti</a:t>
                      </a:r>
                      <a:endParaRPr lang="en-US" dirty="0"/>
                    </a:p>
                  </a:txBody>
                  <a:tcPr anchor="ctr"/>
                </a:tc>
                <a:tc>
                  <a:txBody>
                    <a:bodyPr/>
                    <a:lstStyle/>
                    <a:p>
                      <a:pPr algn="ctr"/>
                      <a:r>
                        <a:rPr lang="en-US" dirty="0"/>
                        <a:t>Assistant Superintendent</a:t>
                      </a:r>
                    </a:p>
                  </a:txBody>
                  <a:tcPr anchor="ctr"/>
                </a:tc>
                <a:extLst>
                  <a:ext uri="{0D108BD9-81ED-4DB2-BD59-A6C34878D82A}">
                    <a16:rowId xmlns:a16="http://schemas.microsoft.com/office/drawing/2014/main" val="3757158557"/>
                  </a:ext>
                </a:extLst>
              </a:tr>
              <a:tr h="604885">
                <a:tc>
                  <a:txBody>
                    <a:bodyPr/>
                    <a:lstStyle/>
                    <a:p>
                      <a:pPr algn="ctr"/>
                      <a:r>
                        <a:rPr lang="en-US" dirty="0"/>
                        <a:t>Michael </a:t>
                      </a:r>
                      <a:r>
                        <a:rPr lang="en-US" dirty="0" err="1"/>
                        <a:t>Cirone</a:t>
                      </a:r>
                      <a:endParaRPr lang="en-US" dirty="0"/>
                    </a:p>
                  </a:txBody>
                  <a:tcPr anchor="ctr"/>
                </a:tc>
                <a:tc>
                  <a:txBody>
                    <a:bodyPr/>
                    <a:lstStyle/>
                    <a:p>
                      <a:pPr algn="ctr"/>
                      <a:r>
                        <a:rPr lang="en-US" dirty="0"/>
                        <a:t>Principal &amp; Testing Coordinator</a:t>
                      </a:r>
                    </a:p>
                  </a:txBody>
                  <a:tcPr anchor="ctr"/>
                </a:tc>
                <a:extLst>
                  <a:ext uri="{0D108BD9-81ED-4DB2-BD59-A6C34878D82A}">
                    <a16:rowId xmlns:a16="http://schemas.microsoft.com/office/drawing/2014/main" val="2787032117"/>
                  </a:ext>
                </a:extLst>
              </a:tr>
              <a:tr h="604885">
                <a:tc>
                  <a:txBody>
                    <a:bodyPr/>
                    <a:lstStyle/>
                    <a:p>
                      <a:pPr algn="ctr"/>
                      <a:r>
                        <a:rPr lang="en-US" dirty="0"/>
                        <a:t>Krystle </a:t>
                      </a:r>
                      <a:r>
                        <a:rPr lang="en-US" dirty="0" err="1"/>
                        <a:t>Santaniello</a:t>
                      </a:r>
                      <a:endParaRPr lang="en-US" dirty="0"/>
                    </a:p>
                  </a:txBody>
                  <a:tcPr anchor="ctr"/>
                </a:tc>
                <a:tc>
                  <a:txBody>
                    <a:bodyPr/>
                    <a:lstStyle/>
                    <a:p>
                      <a:pPr algn="ctr"/>
                      <a:r>
                        <a:rPr lang="en-US" dirty="0"/>
                        <a:t>District ELA Supervisor</a:t>
                      </a:r>
                    </a:p>
                  </a:txBody>
                  <a:tcPr anchor="ctr"/>
                </a:tc>
                <a:extLst>
                  <a:ext uri="{0D108BD9-81ED-4DB2-BD59-A6C34878D82A}">
                    <a16:rowId xmlns:a16="http://schemas.microsoft.com/office/drawing/2014/main" val="2339023174"/>
                  </a:ext>
                </a:extLst>
              </a:tr>
            </a:tbl>
          </a:graphicData>
        </a:graphic>
      </p:graphicFrame>
    </p:spTree>
    <p:extLst>
      <p:ext uri="{BB962C8B-B14F-4D97-AF65-F5344CB8AC3E}">
        <p14:creationId xmlns:p14="http://schemas.microsoft.com/office/powerpoint/2010/main" val="140742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EDDF-F38E-5E4B-52ED-65645832FB5C}"/>
              </a:ext>
            </a:extLst>
          </p:cNvPr>
          <p:cNvSpPr>
            <a:spLocks noGrp="1"/>
          </p:cNvSpPr>
          <p:nvPr>
            <p:ph type="title"/>
          </p:nvPr>
        </p:nvSpPr>
        <p:spPr/>
        <p:txBody>
          <a:bodyPr/>
          <a:lstStyle/>
          <a:p>
            <a:r>
              <a:rPr lang="en-US" dirty="0"/>
              <a:t>Union City Public Schools</a:t>
            </a:r>
          </a:p>
        </p:txBody>
      </p:sp>
      <p:sp>
        <p:nvSpPr>
          <p:cNvPr id="4" name="Slide Number Placeholder 3">
            <a:extLst>
              <a:ext uri="{FF2B5EF4-FFF2-40B4-BE49-F238E27FC236}">
                <a16:creationId xmlns:a16="http://schemas.microsoft.com/office/drawing/2014/main" id="{E810830D-7840-444F-8E74-B243B765E98B}"/>
              </a:ext>
            </a:extLst>
          </p:cNvPr>
          <p:cNvSpPr>
            <a:spLocks noGrp="1"/>
          </p:cNvSpPr>
          <p:nvPr>
            <p:ph type="sldNum" sz="quarter" idx="10"/>
          </p:nvPr>
        </p:nvSpPr>
        <p:spPr/>
        <p:txBody>
          <a:bodyPr/>
          <a:lstStyle/>
          <a:p>
            <a:fld id="{A3D1C70C-36A2-44FC-A083-98959550CFF4}" type="slidenum">
              <a:rPr lang="en-US" smtClean="0"/>
              <a:pPr/>
              <a:t>24</a:t>
            </a:fld>
            <a:endParaRPr lang="en-US"/>
          </a:p>
        </p:txBody>
      </p:sp>
      <p:sp>
        <p:nvSpPr>
          <p:cNvPr id="5" name="Content Placeholder 2">
            <a:extLst>
              <a:ext uri="{FF2B5EF4-FFF2-40B4-BE49-F238E27FC236}">
                <a16:creationId xmlns:a16="http://schemas.microsoft.com/office/drawing/2014/main" id="{7DC9CB30-95D8-D90B-AD2D-6590A10229F7}"/>
              </a:ext>
            </a:extLst>
          </p:cNvPr>
          <p:cNvSpPr txBox="1">
            <a:spLocks/>
          </p:cNvSpPr>
          <p:nvPr/>
        </p:nvSpPr>
        <p:spPr>
          <a:xfrm>
            <a:off x="41359" y="1369057"/>
            <a:ext cx="6659243" cy="4498057"/>
          </a:xfrm>
          <a:prstGeom prst="rect">
            <a:avLst/>
          </a:prstGeom>
        </p:spPr>
        <p:txBody>
          <a:bodyPr>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What data do you feel are most important to drive instructional decision-making at the classroom, school, and district levels?</a:t>
            </a:r>
            <a:endParaRPr lang="en-US" sz="2800" dirty="0"/>
          </a:p>
        </p:txBody>
      </p:sp>
      <p:sp>
        <p:nvSpPr>
          <p:cNvPr id="6" name="Content Placeholder 3">
            <a:extLst>
              <a:ext uri="{FF2B5EF4-FFF2-40B4-BE49-F238E27FC236}">
                <a16:creationId xmlns:a16="http://schemas.microsoft.com/office/drawing/2014/main" id="{1EA9A185-1E4B-FB4C-7D44-57F98C077712}"/>
              </a:ext>
            </a:extLst>
          </p:cNvPr>
          <p:cNvSpPr txBox="1">
            <a:spLocks/>
          </p:cNvSpPr>
          <p:nvPr/>
        </p:nvSpPr>
        <p:spPr>
          <a:xfrm>
            <a:off x="6925456" y="1429016"/>
            <a:ext cx="5090276" cy="4498057"/>
          </a:xfrm>
          <a:prstGeom prst="rect">
            <a:avLst/>
          </a:prstGeom>
        </p:spPr>
        <p:txBody>
          <a:bodyPr>
            <a:normAutofit lnSpcReduction="10000"/>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NJSLA Scores</a:t>
            </a:r>
          </a:p>
          <a:p>
            <a:r>
              <a:rPr lang="en-US" sz="2400"/>
              <a:t>Accountability Profiles</a:t>
            </a:r>
          </a:p>
          <a:p>
            <a:r>
              <a:rPr lang="en-US" sz="2400"/>
              <a:t>District Assessment Data</a:t>
            </a:r>
          </a:p>
          <a:p>
            <a:r>
              <a:rPr lang="en-US" sz="2400"/>
              <a:t>Diagnostic Assessments  DORA/DOMA/ADAM</a:t>
            </a:r>
          </a:p>
          <a:p>
            <a:r>
              <a:rPr lang="en-US" sz="2400"/>
              <a:t>High Impact Tutoring Data </a:t>
            </a:r>
          </a:p>
          <a:p>
            <a:r>
              <a:rPr lang="en-US" sz="2400"/>
              <a:t>Formative/Summative Classroom Assessments</a:t>
            </a:r>
            <a:endParaRPr lang="en-US" sz="2400" dirty="0"/>
          </a:p>
        </p:txBody>
      </p:sp>
      <p:pic>
        <p:nvPicPr>
          <p:cNvPr id="11" name="Graphic 10" descr="Research with solid fill">
            <a:extLst>
              <a:ext uri="{FF2B5EF4-FFF2-40B4-BE49-F238E27FC236}">
                <a16:creationId xmlns:a16="http://schemas.microsoft.com/office/drawing/2014/main" id="{FB6C5FC6-3A3A-A04E-D8D4-EAE4F945FD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6396" y="3357796"/>
            <a:ext cx="2506017" cy="2377647"/>
          </a:xfrm>
          <a:prstGeom prst="rect">
            <a:avLst/>
          </a:prstGeom>
        </p:spPr>
      </p:pic>
    </p:spTree>
    <p:extLst>
      <p:ext uri="{BB962C8B-B14F-4D97-AF65-F5344CB8AC3E}">
        <p14:creationId xmlns:p14="http://schemas.microsoft.com/office/powerpoint/2010/main" val="397775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EDDF-F38E-5E4B-52ED-65645832FB5C}"/>
              </a:ext>
            </a:extLst>
          </p:cNvPr>
          <p:cNvSpPr>
            <a:spLocks noGrp="1"/>
          </p:cNvSpPr>
          <p:nvPr>
            <p:ph type="title"/>
          </p:nvPr>
        </p:nvSpPr>
        <p:spPr/>
        <p:txBody>
          <a:bodyPr/>
          <a:lstStyle/>
          <a:p>
            <a:r>
              <a:rPr lang="en-US" dirty="0"/>
              <a:t>Union City Public Schools</a:t>
            </a:r>
          </a:p>
        </p:txBody>
      </p:sp>
      <p:sp>
        <p:nvSpPr>
          <p:cNvPr id="4" name="Slide Number Placeholder 3">
            <a:extLst>
              <a:ext uri="{FF2B5EF4-FFF2-40B4-BE49-F238E27FC236}">
                <a16:creationId xmlns:a16="http://schemas.microsoft.com/office/drawing/2014/main" id="{E810830D-7840-444F-8E74-B243B765E98B}"/>
              </a:ext>
            </a:extLst>
          </p:cNvPr>
          <p:cNvSpPr>
            <a:spLocks noGrp="1"/>
          </p:cNvSpPr>
          <p:nvPr>
            <p:ph type="sldNum" sz="quarter" idx="10"/>
          </p:nvPr>
        </p:nvSpPr>
        <p:spPr/>
        <p:txBody>
          <a:bodyPr/>
          <a:lstStyle/>
          <a:p>
            <a:fld id="{A3D1C70C-36A2-44FC-A083-98959550CFF4}" type="slidenum">
              <a:rPr lang="en-US" smtClean="0"/>
              <a:pPr/>
              <a:t>25</a:t>
            </a:fld>
            <a:endParaRPr lang="en-US"/>
          </a:p>
        </p:txBody>
      </p:sp>
      <p:sp>
        <p:nvSpPr>
          <p:cNvPr id="5" name="Content Placeholder 2">
            <a:extLst>
              <a:ext uri="{FF2B5EF4-FFF2-40B4-BE49-F238E27FC236}">
                <a16:creationId xmlns:a16="http://schemas.microsoft.com/office/drawing/2014/main" id="{372E1693-D98D-3A1A-99EE-8C40046783DD}"/>
              </a:ext>
            </a:extLst>
          </p:cNvPr>
          <p:cNvSpPr txBox="1">
            <a:spLocks/>
          </p:cNvSpPr>
          <p:nvPr/>
        </p:nvSpPr>
        <p:spPr>
          <a:xfrm>
            <a:off x="176270" y="1429017"/>
            <a:ext cx="5843530" cy="4498057"/>
          </a:xfrm>
          <a:prstGeom prst="rect">
            <a:avLst/>
          </a:prstGeom>
        </p:spPr>
        <p:txBody>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How has data impacted programs, policy, or practice with Union City Public Schools?</a:t>
            </a:r>
          </a:p>
          <a:p>
            <a:endParaRPr lang="en-US" dirty="0"/>
          </a:p>
        </p:txBody>
      </p:sp>
      <p:sp>
        <p:nvSpPr>
          <p:cNvPr id="6" name="Content Placeholder 3">
            <a:extLst>
              <a:ext uri="{FF2B5EF4-FFF2-40B4-BE49-F238E27FC236}">
                <a16:creationId xmlns:a16="http://schemas.microsoft.com/office/drawing/2014/main" id="{27FC69FC-9467-1109-4949-167A4E043CCF}"/>
              </a:ext>
            </a:extLst>
          </p:cNvPr>
          <p:cNvSpPr txBox="1">
            <a:spLocks/>
          </p:cNvSpPr>
          <p:nvPr/>
        </p:nvSpPr>
        <p:spPr>
          <a:xfrm>
            <a:off x="6172202" y="1429016"/>
            <a:ext cx="5843530" cy="4498057"/>
          </a:xfrm>
          <a:prstGeom prst="rect">
            <a:avLst/>
          </a:prstGeom>
        </p:spPr>
        <p:txBody>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Practice</a:t>
            </a:r>
          </a:p>
          <a:p>
            <a:endParaRPr lang="en-US" dirty="0"/>
          </a:p>
          <a:p>
            <a:r>
              <a:rPr lang="en-US" dirty="0"/>
              <a:t>Programs</a:t>
            </a:r>
          </a:p>
          <a:p>
            <a:endParaRPr lang="en-US" dirty="0"/>
          </a:p>
          <a:p>
            <a:r>
              <a:rPr lang="en-US" dirty="0"/>
              <a:t>Policy </a:t>
            </a:r>
          </a:p>
        </p:txBody>
      </p:sp>
      <p:pic>
        <p:nvPicPr>
          <p:cNvPr id="14" name="Graphic 13" descr="Presentation with org chart with solid fill">
            <a:extLst>
              <a:ext uri="{FF2B5EF4-FFF2-40B4-BE49-F238E27FC236}">
                <a16:creationId xmlns:a16="http://schemas.microsoft.com/office/drawing/2014/main" id="{F971F3FF-1E45-A598-8485-D41DB65EF3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6963" y="3147934"/>
            <a:ext cx="2935573" cy="2492115"/>
          </a:xfrm>
          <a:prstGeom prst="rect">
            <a:avLst/>
          </a:prstGeom>
        </p:spPr>
      </p:pic>
    </p:spTree>
    <p:extLst>
      <p:ext uri="{BB962C8B-B14F-4D97-AF65-F5344CB8AC3E}">
        <p14:creationId xmlns:p14="http://schemas.microsoft.com/office/powerpoint/2010/main" val="327245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EDDF-F38E-5E4B-52ED-65645832FB5C}"/>
              </a:ext>
            </a:extLst>
          </p:cNvPr>
          <p:cNvSpPr>
            <a:spLocks noGrp="1"/>
          </p:cNvSpPr>
          <p:nvPr>
            <p:ph type="title"/>
          </p:nvPr>
        </p:nvSpPr>
        <p:spPr/>
        <p:txBody>
          <a:bodyPr/>
          <a:lstStyle/>
          <a:p>
            <a:r>
              <a:rPr lang="en-US" dirty="0"/>
              <a:t>Union City Public Schools</a:t>
            </a:r>
          </a:p>
        </p:txBody>
      </p:sp>
      <p:sp>
        <p:nvSpPr>
          <p:cNvPr id="4" name="Slide Number Placeholder 3">
            <a:extLst>
              <a:ext uri="{FF2B5EF4-FFF2-40B4-BE49-F238E27FC236}">
                <a16:creationId xmlns:a16="http://schemas.microsoft.com/office/drawing/2014/main" id="{E810830D-7840-444F-8E74-B243B765E98B}"/>
              </a:ext>
            </a:extLst>
          </p:cNvPr>
          <p:cNvSpPr>
            <a:spLocks noGrp="1"/>
          </p:cNvSpPr>
          <p:nvPr>
            <p:ph type="sldNum" sz="quarter" idx="10"/>
          </p:nvPr>
        </p:nvSpPr>
        <p:spPr/>
        <p:txBody>
          <a:bodyPr/>
          <a:lstStyle/>
          <a:p>
            <a:fld id="{A3D1C70C-36A2-44FC-A083-98959550CFF4}" type="slidenum">
              <a:rPr lang="en-US" smtClean="0"/>
              <a:pPr/>
              <a:t>26</a:t>
            </a:fld>
            <a:endParaRPr lang="en-US"/>
          </a:p>
        </p:txBody>
      </p:sp>
      <p:sp>
        <p:nvSpPr>
          <p:cNvPr id="5" name="Content Placeholder 2">
            <a:extLst>
              <a:ext uri="{FF2B5EF4-FFF2-40B4-BE49-F238E27FC236}">
                <a16:creationId xmlns:a16="http://schemas.microsoft.com/office/drawing/2014/main" id="{89009ADB-E66F-222F-7008-2F4AE4E425A7}"/>
              </a:ext>
            </a:extLst>
          </p:cNvPr>
          <p:cNvSpPr txBox="1">
            <a:spLocks/>
          </p:cNvSpPr>
          <p:nvPr/>
        </p:nvSpPr>
        <p:spPr>
          <a:xfrm>
            <a:off x="176270" y="1429017"/>
            <a:ext cx="5843530" cy="4498057"/>
          </a:xfrm>
          <a:prstGeom prst="rect">
            <a:avLst/>
          </a:prstGeom>
        </p:spPr>
        <p:txBody>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Are there particular resources you’ve found helpful in building a data-literate culture among personnel within the district?</a:t>
            </a:r>
          </a:p>
          <a:p>
            <a:endParaRPr lang="en-US" dirty="0"/>
          </a:p>
        </p:txBody>
      </p:sp>
      <p:sp>
        <p:nvSpPr>
          <p:cNvPr id="6" name="Content Placeholder 3">
            <a:extLst>
              <a:ext uri="{FF2B5EF4-FFF2-40B4-BE49-F238E27FC236}">
                <a16:creationId xmlns:a16="http://schemas.microsoft.com/office/drawing/2014/main" id="{B76A542E-F5E8-2CE7-FA82-56A95F452C51}"/>
              </a:ext>
            </a:extLst>
          </p:cNvPr>
          <p:cNvSpPr txBox="1">
            <a:spLocks/>
          </p:cNvSpPr>
          <p:nvPr/>
        </p:nvSpPr>
        <p:spPr>
          <a:xfrm>
            <a:off x="6172202" y="1429016"/>
            <a:ext cx="5843530" cy="4498057"/>
          </a:xfrm>
          <a:prstGeom prst="rect">
            <a:avLst/>
          </a:prstGeom>
        </p:spPr>
        <p:txBody>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spcAft>
                <a:spcPts val="0"/>
              </a:spcAft>
            </a:pPr>
            <a:r>
              <a:rPr lang="en-US" sz="2400" dirty="0">
                <a:solidFill>
                  <a:srgbClr val="000000"/>
                </a:solidFill>
                <a:latin typeface="+mj-lt"/>
              </a:rPr>
              <a:t>Sharing reports with analysis by Central Office for the Administrative Teams to use and share with staff</a:t>
            </a:r>
          </a:p>
          <a:p>
            <a:pPr marL="0" indent="0" fontAlgn="base">
              <a:spcBef>
                <a:spcPts val="0"/>
              </a:spcBef>
              <a:spcAft>
                <a:spcPts val="0"/>
              </a:spcAft>
              <a:buFont typeface="Arial" panose="020B0604020202020204" pitchFamily="34" charset="0"/>
              <a:buNone/>
            </a:pPr>
            <a:endParaRPr lang="en-US" sz="2400" dirty="0">
              <a:solidFill>
                <a:srgbClr val="000000"/>
              </a:solidFill>
              <a:latin typeface="+mj-lt"/>
            </a:endParaRPr>
          </a:p>
          <a:p>
            <a:pPr fontAlgn="base">
              <a:spcBef>
                <a:spcPts val="0"/>
              </a:spcBef>
              <a:spcAft>
                <a:spcPts val="0"/>
              </a:spcAft>
            </a:pPr>
            <a:r>
              <a:rPr lang="en-US" sz="2400" dirty="0">
                <a:solidFill>
                  <a:srgbClr val="000000"/>
                </a:solidFill>
                <a:latin typeface="+mj-lt"/>
              </a:rPr>
              <a:t>Professional Development offerings that MUST entail a data-use component</a:t>
            </a:r>
          </a:p>
          <a:p>
            <a:pPr marL="0" indent="0" fontAlgn="base">
              <a:spcBef>
                <a:spcPts val="0"/>
              </a:spcBef>
              <a:spcAft>
                <a:spcPts val="0"/>
              </a:spcAft>
              <a:buFont typeface="Arial" panose="020B0604020202020204" pitchFamily="34" charset="0"/>
              <a:buNone/>
            </a:pPr>
            <a:endParaRPr lang="en-US" sz="2400" dirty="0">
              <a:solidFill>
                <a:srgbClr val="000000"/>
              </a:solidFill>
              <a:latin typeface="+mj-lt"/>
            </a:endParaRPr>
          </a:p>
          <a:p>
            <a:pPr fontAlgn="base">
              <a:spcBef>
                <a:spcPts val="0"/>
              </a:spcBef>
              <a:spcAft>
                <a:spcPts val="0"/>
              </a:spcAft>
            </a:pPr>
            <a:r>
              <a:rPr lang="en-US" sz="2400" dirty="0">
                <a:solidFill>
                  <a:srgbClr val="000000"/>
                </a:solidFill>
                <a:latin typeface="+mj-lt"/>
              </a:rPr>
              <a:t>Hosting weekly Professional learning community meetings where data is tracked, discussed and analyzed to determine areas of needs and strengths.</a:t>
            </a:r>
          </a:p>
        </p:txBody>
      </p:sp>
      <p:pic>
        <p:nvPicPr>
          <p:cNvPr id="10" name="Graphic 9" descr="Classroom with solid fill">
            <a:extLst>
              <a:ext uri="{FF2B5EF4-FFF2-40B4-BE49-F238E27FC236}">
                <a16:creationId xmlns:a16="http://schemas.microsoft.com/office/drawing/2014/main" id="{E6ABA990-3D28-8CAC-6DA6-F44A9C3B45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779" y="3117955"/>
            <a:ext cx="3160428" cy="2809118"/>
          </a:xfrm>
          <a:prstGeom prst="rect">
            <a:avLst/>
          </a:prstGeom>
        </p:spPr>
      </p:pic>
    </p:spTree>
    <p:extLst>
      <p:ext uri="{BB962C8B-B14F-4D97-AF65-F5344CB8AC3E}">
        <p14:creationId xmlns:p14="http://schemas.microsoft.com/office/powerpoint/2010/main" val="3255095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EDDF-F38E-5E4B-52ED-65645832FB5C}"/>
              </a:ext>
            </a:extLst>
          </p:cNvPr>
          <p:cNvSpPr>
            <a:spLocks noGrp="1"/>
          </p:cNvSpPr>
          <p:nvPr>
            <p:ph type="title"/>
          </p:nvPr>
        </p:nvSpPr>
        <p:spPr/>
        <p:txBody>
          <a:bodyPr/>
          <a:lstStyle/>
          <a:p>
            <a:r>
              <a:rPr lang="en-US" dirty="0"/>
              <a:t>Union City Public Schools</a:t>
            </a:r>
          </a:p>
        </p:txBody>
      </p:sp>
      <p:sp>
        <p:nvSpPr>
          <p:cNvPr id="4" name="Slide Number Placeholder 3">
            <a:extLst>
              <a:ext uri="{FF2B5EF4-FFF2-40B4-BE49-F238E27FC236}">
                <a16:creationId xmlns:a16="http://schemas.microsoft.com/office/drawing/2014/main" id="{E810830D-7840-444F-8E74-B243B765E98B}"/>
              </a:ext>
            </a:extLst>
          </p:cNvPr>
          <p:cNvSpPr>
            <a:spLocks noGrp="1"/>
          </p:cNvSpPr>
          <p:nvPr>
            <p:ph type="sldNum" sz="quarter" idx="10"/>
          </p:nvPr>
        </p:nvSpPr>
        <p:spPr/>
        <p:txBody>
          <a:bodyPr/>
          <a:lstStyle/>
          <a:p>
            <a:fld id="{A3D1C70C-36A2-44FC-A083-98959550CFF4}" type="slidenum">
              <a:rPr lang="en-US" smtClean="0"/>
              <a:pPr/>
              <a:t>27</a:t>
            </a:fld>
            <a:endParaRPr lang="en-US"/>
          </a:p>
        </p:txBody>
      </p:sp>
      <p:sp>
        <p:nvSpPr>
          <p:cNvPr id="5" name="Content Placeholder 2">
            <a:extLst>
              <a:ext uri="{FF2B5EF4-FFF2-40B4-BE49-F238E27FC236}">
                <a16:creationId xmlns:a16="http://schemas.microsoft.com/office/drawing/2014/main" id="{25F40BAF-D8ED-2562-E292-ADED4E6897CF}"/>
              </a:ext>
            </a:extLst>
          </p:cNvPr>
          <p:cNvSpPr txBox="1">
            <a:spLocks/>
          </p:cNvSpPr>
          <p:nvPr/>
        </p:nvSpPr>
        <p:spPr>
          <a:xfrm>
            <a:off x="176270" y="1429017"/>
            <a:ext cx="5843530" cy="4498057"/>
          </a:xfrm>
          <a:prstGeom prst="rect">
            <a:avLst/>
          </a:prstGeom>
        </p:spPr>
        <p:txBody>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How is formative assessment used within the district to support teaching and learning?</a:t>
            </a:r>
          </a:p>
          <a:p>
            <a:endParaRPr lang="en-US" dirty="0"/>
          </a:p>
        </p:txBody>
      </p:sp>
      <p:sp>
        <p:nvSpPr>
          <p:cNvPr id="6" name="Content Placeholder 3">
            <a:extLst>
              <a:ext uri="{FF2B5EF4-FFF2-40B4-BE49-F238E27FC236}">
                <a16:creationId xmlns:a16="http://schemas.microsoft.com/office/drawing/2014/main" id="{EBAF402C-C496-C9C6-BF8E-E05556EC8260}"/>
              </a:ext>
            </a:extLst>
          </p:cNvPr>
          <p:cNvSpPr txBox="1">
            <a:spLocks/>
          </p:cNvSpPr>
          <p:nvPr/>
        </p:nvSpPr>
        <p:spPr>
          <a:xfrm>
            <a:off x="6172202" y="1429016"/>
            <a:ext cx="5843530" cy="4498057"/>
          </a:xfrm>
          <a:prstGeom prst="rect">
            <a:avLst/>
          </a:prstGeom>
        </p:spPr>
        <p:txBody>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spcAft>
                <a:spcPts val="0"/>
              </a:spcAft>
            </a:pPr>
            <a:r>
              <a:rPr lang="en-US" sz="2200" dirty="0">
                <a:solidFill>
                  <a:srgbClr val="000000"/>
                </a:solidFill>
                <a:latin typeface="+mj-lt"/>
              </a:rPr>
              <a:t>Within the day, within the instructional block (i.e., student grouping decisions within the block? Reteaching of content? differentiation)</a:t>
            </a:r>
          </a:p>
          <a:p>
            <a:pPr marL="0" indent="0" fontAlgn="base">
              <a:spcBef>
                <a:spcPts val="0"/>
              </a:spcBef>
              <a:spcAft>
                <a:spcPts val="0"/>
              </a:spcAft>
              <a:buFont typeface="Arial" panose="020B0604020202020204" pitchFamily="34" charset="0"/>
              <a:buNone/>
            </a:pPr>
            <a:endParaRPr lang="en-US" sz="2200" dirty="0">
              <a:solidFill>
                <a:srgbClr val="000000"/>
              </a:solidFill>
              <a:latin typeface="+mj-lt"/>
            </a:endParaRPr>
          </a:p>
          <a:p>
            <a:pPr fontAlgn="base">
              <a:spcBef>
                <a:spcPts val="0"/>
              </a:spcBef>
              <a:spcAft>
                <a:spcPts val="0"/>
              </a:spcAft>
            </a:pPr>
            <a:r>
              <a:rPr lang="en-US" sz="2200" dirty="0">
                <a:solidFill>
                  <a:srgbClr val="000000"/>
                </a:solidFill>
                <a:latin typeface="+mj-lt"/>
              </a:rPr>
              <a:t>Within the day, outside of the instructional block (i.e., lunchtime tutoring, academic coaching support - pullout)</a:t>
            </a:r>
          </a:p>
          <a:p>
            <a:pPr marL="0" indent="0" fontAlgn="base">
              <a:spcBef>
                <a:spcPts val="0"/>
              </a:spcBef>
              <a:spcAft>
                <a:spcPts val="0"/>
              </a:spcAft>
              <a:buFont typeface="Arial" panose="020B0604020202020204" pitchFamily="34" charset="0"/>
              <a:buNone/>
            </a:pPr>
            <a:endParaRPr lang="en-US" sz="2200" dirty="0">
              <a:solidFill>
                <a:srgbClr val="000000"/>
              </a:solidFill>
              <a:latin typeface="+mj-lt"/>
            </a:endParaRPr>
          </a:p>
          <a:p>
            <a:pPr fontAlgn="base">
              <a:spcBef>
                <a:spcPts val="0"/>
              </a:spcBef>
              <a:spcAft>
                <a:spcPts val="0"/>
              </a:spcAft>
            </a:pPr>
            <a:r>
              <a:rPr lang="en-US" sz="2200" dirty="0">
                <a:solidFill>
                  <a:srgbClr val="000000"/>
                </a:solidFill>
                <a:latin typeface="+mj-lt"/>
              </a:rPr>
              <a:t>Outside of the day (i.e., placement into supplemental tutoring/enrichment programming)</a:t>
            </a:r>
            <a:endParaRPr lang="en-US" sz="2200" dirty="0">
              <a:latin typeface="+mj-lt"/>
            </a:endParaRPr>
          </a:p>
        </p:txBody>
      </p:sp>
      <p:pic>
        <p:nvPicPr>
          <p:cNvPr id="8" name="Graphic 7" descr="Clipboard Partially Crossed with solid fill">
            <a:extLst>
              <a:ext uri="{FF2B5EF4-FFF2-40B4-BE49-F238E27FC236}">
                <a16:creationId xmlns:a16="http://schemas.microsoft.com/office/drawing/2014/main" id="{72928E50-92DF-1C83-1A21-72E526DAAB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6446" y="2998033"/>
            <a:ext cx="2380938" cy="2686987"/>
          </a:xfrm>
          <a:prstGeom prst="rect">
            <a:avLst/>
          </a:prstGeom>
        </p:spPr>
      </p:pic>
    </p:spTree>
    <p:extLst>
      <p:ext uri="{BB962C8B-B14F-4D97-AF65-F5344CB8AC3E}">
        <p14:creationId xmlns:p14="http://schemas.microsoft.com/office/powerpoint/2010/main" val="230048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EDDF-F38E-5E4B-52ED-65645832FB5C}"/>
              </a:ext>
            </a:extLst>
          </p:cNvPr>
          <p:cNvSpPr>
            <a:spLocks noGrp="1"/>
          </p:cNvSpPr>
          <p:nvPr>
            <p:ph type="title"/>
          </p:nvPr>
        </p:nvSpPr>
        <p:spPr/>
        <p:txBody>
          <a:bodyPr/>
          <a:lstStyle/>
          <a:p>
            <a:r>
              <a:rPr lang="en-US" dirty="0"/>
              <a:t>Union City Public Schools</a:t>
            </a:r>
          </a:p>
        </p:txBody>
      </p:sp>
      <p:sp>
        <p:nvSpPr>
          <p:cNvPr id="4" name="Slide Number Placeholder 3">
            <a:extLst>
              <a:ext uri="{FF2B5EF4-FFF2-40B4-BE49-F238E27FC236}">
                <a16:creationId xmlns:a16="http://schemas.microsoft.com/office/drawing/2014/main" id="{E810830D-7840-444F-8E74-B243B765E98B}"/>
              </a:ext>
            </a:extLst>
          </p:cNvPr>
          <p:cNvSpPr>
            <a:spLocks noGrp="1"/>
          </p:cNvSpPr>
          <p:nvPr>
            <p:ph type="sldNum" sz="quarter" idx="10"/>
          </p:nvPr>
        </p:nvSpPr>
        <p:spPr/>
        <p:txBody>
          <a:bodyPr/>
          <a:lstStyle/>
          <a:p>
            <a:fld id="{A3D1C70C-36A2-44FC-A083-98959550CFF4}" type="slidenum">
              <a:rPr lang="en-US" smtClean="0"/>
              <a:pPr/>
              <a:t>28</a:t>
            </a:fld>
            <a:endParaRPr lang="en-US"/>
          </a:p>
        </p:txBody>
      </p:sp>
      <p:sp>
        <p:nvSpPr>
          <p:cNvPr id="5" name="Content Placeholder 2">
            <a:extLst>
              <a:ext uri="{FF2B5EF4-FFF2-40B4-BE49-F238E27FC236}">
                <a16:creationId xmlns:a16="http://schemas.microsoft.com/office/drawing/2014/main" id="{0953C76F-6EB5-3854-6C73-BDFC0848A4A8}"/>
              </a:ext>
            </a:extLst>
          </p:cNvPr>
          <p:cNvSpPr txBox="1">
            <a:spLocks/>
          </p:cNvSpPr>
          <p:nvPr/>
        </p:nvSpPr>
        <p:spPr>
          <a:xfrm>
            <a:off x="176270" y="1429017"/>
            <a:ext cx="5843530" cy="4498057"/>
          </a:xfrm>
          <a:prstGeom prst="rect">
            <a:avLst/>
          </a:prstGeom>
        </p:spPr>
        <p:txBody>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What is the primary message you hope to communicate to personnel regarding data use within Union City Public Schools?</a:t>
            </a:r>
          </a:p>
        </p:txBody>
      </p:sp>
      <p:sp>
        <p:nvSpPr>
          <p:cNvPr id="6" name="Content Placeholder 3">
            <a:extLst>
              <a:ext uri="{FF2B5EF4-FFF2-40B4-BE49-F238E27FC236}">
                <a16:creationId xmlns:a16="http://schemas.microsoft.com/office/drawing/2014/main" id="{8821040D-0878-43E3-B29E-D085EFDA167E}"/>
              </a:ext>
            </a:extLst>
          </p:cNvPr>
          <p:cNvSpPr txBox="1">
            <a:spLocks/>
          </p:cNvSpPr>
          <p:nvPr/>
        </p:nvSpPr>
        <p:spPr>
          <a:xfrm>
            <a:off x="6172202" y="1429016"/>
            <a:ext cx="5843530" cy="4498057"/>
          </a:xfrm>
          <a:prstGeom prst="rect">
            <a:avLst/>
          </a:prstGeom>
        </p:spPr>
        <p:txBody>
          <a:bodyPr>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spcAft>
                <a:spcPts val="0"/>
              </a:spcAft>
            </a:pPr>
            <a:r>
              <a:rPr lang="en-US" sz="1800" dirty="0">
                <a:solidFill>
                  <a:srgbClr val="000000"/>
                </a:solidFill>
                <a:latin typeface="+mj-lt"/>
              </a:rPr>
              <a:t>Informed Decision Making - Data use is meant to validate a teacher’s decision-making regarding his/her students’ needs</a:t>
            </a:r>
          </a:p>
          <a:p>
            <a:pPr fontAlgn="base">
              <a:spcBef>
                <a:spcPts val="0"/>
              </a:spcBef>
              <a:spcAft>
                <a:spcPts val="0"/>
              </a:spcAft>
            </a:pPr>
            <a:r>
              <a:rPr lang="en-US" sz="1800" dirty="0">
                <a:solidFill>
                  <a:srgbClr val="000000"/>
                </a:solidFill>
                <a:latin typeface="+mj-lt"/>
              </a:rPr>
              <a:t>Learning Gaps - data use enables teachers to identify the gaps and assists in acceleration attempts</a:t>
            </a:r>
          </a:p>
          <a:p>
            <a:pPr fontAlgn="base">
              <a:spcBef>
                <a:spcPts val="0"/>
              </a:spcBef>
              <a:spcAft>
                <a:spcPts val="0"/>
              </a:spcAft>
            </a:pPr>
            <a:r>
              <a:rPr lang="en-US" sz="1800" dirty="0">
                <a:solidFill>
                  <a:srgbClr val="000000"/>
                </a:solidFill>
                <a:latin typeface="+mj-lt"/>
              </a:rPr>
              <a:t>Evidence-Based Decisions - data use provides teachers with concrete evidence regarding the effectiveness of strategies, materials, etc.</a:t>
            </a:r>
          </a:p>
          <a:p>
            <a:pPr fontAlgn="base">
              <a:spcBef>
                <a:spcPts val="0"/>
              </a:spcBef>
              <a:spcAft>
                <a:spcPts val="0"/>
              </a:spcAft>
            </a:pPr>
            <a:r>
              <a:rPr lang="en-US" sz="1800" dirty="0">
                <a:solidFill>
                  <a:srgbClr val="000000"/>
                </a:solidFill>
                <a:latin typeface="+mj-lt"/>
              </a:rPr>
              <a:t>Data use allows for an easier progress-monitoring of student achievement over time</a:t>
            </a:r>
          </a:p>
          <a:p>
            <a:pPr fontAlgn="base">
              <a:spcBef>
                <a:spcPts val="0"/>
              </a:spcBef>
              <a:spcAft>
                <a:spcPts val="0"/>
              </a:spcAft>
            </a:pPr>
            <a:r>
              <a:rPr lang="en-US" sz="1800" dirty="0">
                <a:solidFill>
                  <a:srgbClr val="000000"/>
                </a:solidFill>
                <a:latin typeface="+mj-lt"/>
              </a:rPr>
              <a:t>Data use is critical for supporting students requiring specialized need/programming </a:t>
            </a:r>
          </a:p>
          <a:p>
            <a:pPr fontAlgn="base">
              <a:spcBef>
                <a:spcPts val="0"/>
              </a:spcBef>
              <a:spcAft>
                <a:spcPts val="0"/>
              </a:spcAft>
            </a:pPr>
            <a:r>
              <a:rPr lang="en-US" sz="1800" dirty="0">
                <a:solidFill>
                  <a:srgbClr val="000000"/>
                </a:solidFill>
                <a:latin typeface="+mj-lt"/>
              </a:rPr>
              <a:t>Data drives instructional decision making, as well as professional development needs in district and school buildings.</a:t>
            </a:r>
          </a:p>
        </p:txBody>
      </p:sp>
      <p:pic>
        <p:nvPicPr>
          <p:cNvPr id="8" name="Graphic 7" descr="Idea with solid fill">
            <a:extLst>
              <a:ext uri="{FF2B5EF4-FFF2-40B4-BE49-F238E27FC236}">
                <a16:creationId xmlns:a16="http://schemas.microsoft.com/office/drawing/2014/main" id="{1DDD8698-DC01-0687-0AEB-4F5398BA72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1377" y="3429000"/>
            <a:ext cx="2231035" cy="2329434"/>
          </a:xfrm>
          <a:prstGeom prst="rect">
            <a:avLst/>
          </a:prstGeom>
        </p:spPr>
      </p:pic>
    </p:spTree>
    <p:extLst>
      <p:ext uri="{BB962C8B-B14F-4D97-AF65-F5344CB8AC3E}">
        <p14:creationId xmlns:p14="http://schemas.microsoft.com/office/powerpoint/2010/main" val="149933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0F3A-2E8A-876E-CBBB-5F1A9D833A33}"/>
              </a:ext>
            </a:extLst>
          </p:cNvPr>
          <p:cNvSpPr>
            <a:spLocks noGrp="1"/>
          </p:cNvSpPr>
          <p:nvPr>
            <p:ph type="title"/>
          </p:nvPr>
        </p:nvSpPr>
        <p:spPr/>
        <p:txBody>
          <a:bodyPr/>
          <a:lstStyle/>
          <a:p>
            <a:endParaRPr lang="en-US" dirty="0"/>
          </a:p>
        </p:txBody>
      </p:sp>
      <p:graphicFrame>
        <p:nvGraphicFramePr>
          <p:cNvPr id="6" name="Table Placeholder 5">
            <a:extLst>
              <a:ext uri="{FF2B5EF4-FFF2-40B4-BE49-F238E27FC236}">
                <a16:creationId xmlns:a16="http://schemas.microsoft.com/office/drawing/2014/main" id="{BD114E95-9EBC-A025-A199-02EB92BB6D47}"/>
              </a:ext>
            </a:extLst>
          </p:cNvPr>
          <p:cNvGraphicFramePr>
            <a:graphicFrameLocks noGrp="1"/>
          </p:cNvGraphicFramePr>
          <p:nvPr>
            <p:ph type="tbl" sz="quarter" idx="12"/>
          </p:nvPr>
        </p:nvGraphicFramePr>
        <p:xfrm>
          <a:off x="517496" y="1738858"/>
          <a:ext cx="10913423" cy="4374594"/>
        </p:xfrm>
        <a:graphic>
          <a:graphicData uri="http://schemas.openxmlformats.org/drawingml/2006/table">
            <a:tbl>
              <a:tblPr firstRow="1" bandRow="1">
                <a:tableStyleId>{5C22544A-7EE6-4342-B048-85BDC9FD1C3A}</a:tableStyleId>
              </a:tblPr>
              <a:tblGrid>
                <a:gridCol w="1364178">
                  <a:extLst>
                    <a:ext uri="{9D8B030D-6E8A-4147-A177-3AD203B41FA5}">
                      <a16:colId xmlns:a16="http://schemas.microsoft.com/office/drawing/2014/main" val="1398127468"/>
                    </a:ext>
                  </a:extLst>
                </a:gridCol>
                <a:gridCol w="1409586">
                  <a:extLst>
                    <a:ext uri="{9D8B030D-6E8A-4147-A177-3AD203B41FA5}">
                      <a16:colId xmlns:a16="http://schemas.microsoft.com/office/drawing/2014/main" val="779193844"/>
                    </a:ext>
                  </a:extLst>
                </a:gridCol>
                <a:gridCol w="1318770">
                  <a:extLst>
                    <a:ext uri="{9D8B030D-6E8A-4147-A177-3AD203B41FA5}">
                      <a16:colId xmlns:a16="http://schemas.microsoft.com/office/drawing/2014/main" val="2923787264"/>
                    </a:ext>
                  </a:extLst>
                </a:gridCol>
                <a:gridCol w="1364178">
                  <a:extLst>
                    <a:ext uri="{9D8B030D-6E8A-4147-A177-3AD203B41FA5}">
                      <a16:colId xmlns:a16="http://schemas.microsoft.com/office/drawing/2014/main" val="1659065340"/>
                    </a:ext>
                  </a:extLst>
                </a:gridCol>
                <a:gridCol w="1364178">
                  <a:extLst>
                    <a:ext uri="{9D8B030D-6E8A-4147-A177-3AD203B41FA5}">
                      <a16:colId xmlns:a16="http://schemas.microsoft.com/office/drawing/2014/main" val="4050641459"/>
                    </a:ext>
                  </a:extLst>
                </a:gridCol>
                <a:gridCol w="1364178">
                  <a:extLst>
                    <a:ext uri="{9D8B030D-6E8A-4147-A177-3AD203B41FA5}">
                      <a16:colId xmlns:a16="http://schemas.microsoft.com/office/drawing/2014/main" val="1415920587"/>
                    </a:ext>
                  </a:extLst>
                </a:gridCol>
                <a:gridCol w="1467333">
                  <a:extLst>
                    <a:ext uri="{9D8B030D-6E8A-4147-A177-3AD203B41FA5}">
                      <a16:colId xmlns:a16="http://schemas.microsoft.com/office/drawing/2014/main" val="1513800844"/>
                    </a:ext>
                  </a:extLst>
                </a:gridCol>
                <a:gridCol w="1261022">
                  <a:extLst>
                    <a:ext uri="{9D8B030D-6E8A-4147-A177-3AD203B41FA5}">
                      <a16:colId xmlns:a16="http://schemas.microsoft.com/office/drawing/2014/main" val="3399099431"/>
                    </a:ext>
                  </a:extLst>
                </a:gridCol>
              </a:tblGrid>
              <a:tr h="1673073">
                <a:tc>
                  <a:txBody>
                    <a:bodyPr/>
                    <a:lstStyle/>
                    <a:p>
                      <a:pPr algn="ctr"/>
                      <a:endParaRPr lang="en-US" dirty="0"/>
                    </a:p>
                  </a:txBody>
                  <a:tcPr anchor="ctr"/>
                </a:tc>
                <a:tc>
                  <a:txBody>
                    <a:bodyPr/>
                    <a:lstStyle/>
                    <a:p>
                      <a:pPr algn="ctr"/>
                      <a:r>
                        <a:rPr lang="en-US" dirty="0"/>
                        <a:t># of Schools in District</a:t>
                      </a:r>
                    </a:p>
                  </a:txBody>
                  <a:tcPr anchor="ctr"/>
                </a:tc>
                <a:tc>
                  <a:txBody>
                    <a:bodyPr/>
                    <a:lstStyle/>
                    <a:p>
                      <a:pPr algn="ctr"/>
                      <a:r>
                        <a:rPr lang="en-US" dirty="0"/>
                        <a:t># of Identified Schools in District (%)</a:t>
                      </a:r>
                    </a:p>
                  </a:txBody>
                  <a:tcPr anchor="ctr"/>
                </a:tc>
                <a:tc>
                  <a:txBody>
                    <a:bodyPr/>
                    <a:lstStyle/>
                    <a:p>
                      <a:pPr algn="ctr"/>
                      <a:r>
                        <a:rPr lang="en-US" dirty="0"/>
                        <a:t>% of District Identified</a:t>
                      </a:r>
                    </a:p>
                  </a:txBody>
                  <a:tcPr anchor="ctr"/>
                </a:tc>
                <a:tc>
                  <a:txBody>
                    <a:bodyPr/>
                    <a:lstStyle/>
                    <a:p>
                      <a:pPr algn="ctr"/>
                      <a:r>
                        <a:rPr lang="en-US" dirty="0"/>
                        <a:t>% of District ESSA Goals Met </a:t>
                      </a:r>
                    </a:p>
                    <a:p>
                      <a:pPr algn="ctr"/>
                      <a:r>
                        <a:rPr lang="en-US" dirty="0"/>
                        <a:t>(2022-23)</a:t>
                      </a:r>
                    </a:p>
                  </a:txBody>
                  <a:tcPr anchor="ctr"/>
                </a:tc>
                <a:tc>
                  <a:txBody>
                    <a:bodyPr/>
                    <a:lstStyle/>
                    <a:p>
                      <a:pPr algn="ctr"/>
                      <a:r>
                        <a:rPr lang="en-US" dirty="0"/>
                        <a:t>High Needs Students (ELL + FRPL + SWD)</a:t>
                      </a:r>
                    </a:p>
                  </a:txBody>
                  <a:tcPr anchor="ctr"/>
                </a:tc>
                <a:tc>
                  <a:txBody>
                    <a:bodyPr/>
                    <a:lstStyle/>
                    <a:p>
                      <a:pPr algn="ctr"/>
                      <a:r>
                        <a:rPr lang="en-US" dirty="0"/>
                        <a:t>Average NJSLA/DLM Proficiency</a:t>
                      </a:r>
                    </a:p>
                  </a:txBody>
                  <a:tcPr anchor="ctr"/>
                </a:tc>
                <a:tc>
                  <a:txBody>
                    <a:bodyPr/>
                    <a:lstStyle/>
                    <a:p>
                      <a:pPr algn="ctr"/>
                      <a:r>
                        <a:rPr lang="en-US" dirty="0"/>
                        <a:t>Average </a:t>
                      </a:r>
                      <a:r>
                        <a:rPr lang="en-US" dirty="0" err="1"/>
                        <a:t>mSGP</a:t>
                      </a:r>
                      <a:endParaRPr lang="en-US" dirty="0"/>
                    </a:p>
                  </a:txBody>
                  <a:tcPr anchor="ctr"/>
                </a:tc>
                <a:extLst>
                  <a:ext uri="{0D108BD9-81ED-4DB2-BD59-A6C34878D82A}">
                    <a16:rowId xmlns:a16="http://schemas.microsoft.com/office/drawing/2014/main" val="551657937"/>
                  </a:ext>
                </a:extLst>
              </a:tr>
              <a:tr h="1318617">
                <a:tc>
                  <a:txBody>
                    <a:bodyPr/>
                    <a:lstStyle/>
                    <a:p>
                      <a:pPr algn="ctr"/>
                      <a:r>
                        <a:rPr lang="en-US" dirty="0"/>
                        <a:t>Union City</a:t>
                      </a:r>
                    </a:p>
                  </a:txBody>
                  <a:tcPr anchor="ctr"/>
                </a:tc>
                <a:tc>
                  <a:txBody>
                    <a:bodyPr/>
                    <a:lstStyle/>
                    <a:p>
                      <a:pPr algn="ctr"/>
                      <a:r>
                        <a:rPr lang="en-US" dirty="0"/>
                        <a:t>14</a:t>
                      </a:r>
                    </a:p>
                  </a:txBody>
                  <a:tcPr anchor="ctr"/>
                </a:tc>
                <a:tc>
                  <a:txBody>
                    <a:bodyPr/>
                    <a:lstStyle/>
                    <a:p>
                      <a:pPr algn="ctr"/>
                      <a:r>
                        <a:rPr lang="en-US" dirty="0"/>
                        <a:t>0</a:t>
                      </a:r>
                    </a:p>
                  </a:txBody>
                  <a:tcPr anchor="ctr"/>
                </a:tc>
                <a:tc>
                  <a:txBody>
                    <a:bodyPr/>
                    <a:lstStyle/>
                    <a:p>
                      <a:pPr algn="ctr"/>
                      <a:r>
                        <a:rPr lang="en-US" dirty="0"/>
                        <a:t>0.0%</a:t>
                      </a:r>
                    </a:p>
                  </a:txBody>
                  <a:tcPr anchor="ctr"/>
                </a:tc>
                <a:tc>
                  <a:txBody>
                    <a:bodyPr/>
                    <a:lstStyle/>
                    <a:p>
                      <a:pPr algn="ctr"/>
                      <a:r>
                        <a:rPr lang="en-US" dirty="0"/>
                        <a:t>71.2% (T-6</a:t>
                      </a:r>
                      <a:r>
                        <a:rPr lang="en-US" baseline="30000" dirty="0"/>
                        <a:t>th</a:t>
                      </a:r>
                      <a:r>
                        <a:rPr lang="en-US" dirty="0"/>
                        <a:t>)</a:t>
                      </a:r>
                    </a:p>
                  </a:txBody>
                  <a:tcPr anchor="ctr"/>
                </a:tc>
                <a:tc>
                  <a:txBody>
                    <a:bodyPr/>
                    <a:lstStyle/>
                    <a:p>
                      <a:pPr algn="ctr"/>
                      <a:r>
                        <a:rPr lang="en-US" dirty="0"/>
                        <a:t>126.9 (3</a:t>
                      </a:r>
                      <a:r>
                        <a:rPr lang="en-US" baseline="30000" dirty="0"/>
                        <a:t>rd</a:t>
                      </a:r>
                      <a:r>
                        <a:rPr lang="en-US" dirty="0"/>
                        <a:t>)</a:t>
                      </a:r>
                    </a:p>
                  </a:txBody>
                  <a:tcPr anchor="ctr"/>
                </a:tc>
                <a:tc>
                  <a:txBody>
                    <a:bodyPr/>
                    <a:lstStyle/>
                    <a:p>
                      <a:pPr algn="ctr"/>
                      <a:r>
                        <a:rPr lang="en-US" dirty="0"/>
                        <a:t>45.6 (17</a:t>
                      </a:r>
                      <a:r>
                        <a:rPr lang="en-US" baseline="30000" dirty="0"/>
                        <a:t>th</a:t>
                      </a:r>
                      <a:r>
                        <a:rPr lang="en-US" dirty="0"/>
                        <a:t>)</a:t>
                      </a:r>
                    </a:p>
                  </a:txBody>
                  <a:tcPr anchor="ctr"/>
                </a:tc>
                <a:tc>
                  <a:txBody>
                    <a:bodyPr/>
                    <a:lstStyle/>
                    <a:p>
                      <a:pPr algn="ctr"/>
                      <a:r>
                        <a:rPr lang="en-US" dirty="0"/>
                        <a:t>58.5 (3</a:t>
                      </a:r>
                      <a:r>
                        <a:rPr lang="en-US" baseline="30000" dirty="0"/>
                        <a:t>rd</a:t>
                      </a:r>
                      <a:r>
                        <a:rPr lang="en-US" dirty="0"/>
                        <a:t>) </a:t>
                      </a:r>
                    </a:p>
                  </a:txBody>
                  <a:tcPr anchor="ctr"/>
                </a:tc>
                <a:extLst>
                  <a:ext uri="{0D108BD9-81ED-4DB2-BD59-A6C34878D82A}">
                    <a16:rowId xmlns:a16="http://schemas.microsoft.com/office/drawing/2014/main" val="2246457140"/>
                  </a:ext>
                </a:extLst>
              </a:tr>
              <a:tr h="1318617">
                <a:tc>
                  <a:txBody>
                    <a:bodyPr/>
                    <a:lstStyle/>
                    <a:p>
                      <a:pPr algn="ctr"/>
                      <a:r>
                        <a:rPr lang="en-US" dirty="0"/>
                        <a:t>Districts with ≥ 10 schools (N = 44)</a:t>
                      </a:r>
                    </a:p>
                  </a:txBody>
                  <a:tcPr anchor="ctr"/>
                </a:tc>
                <a:tc>
                  <a:txBody>
                    <a:bodyPr/>
                    <a:lstStyle/>
                    <a:p>
                      <a:pPr algn="ctr"/>
                      <a:r>
                        <a:rPr lang="en-US" dirty="0"/>
                        <a:t>16</a:t>
                      </a:r>
                    </a:p>
                  </a:txBody>
                  <a:tcPr anchor="ctr"/>
                </a:tc>
                <a:tc>
                  <a:txBody>
                    <a:bodyPr/>
                    <a:lstStyle/>
                    <a:p>
                      <a:pPr algn="ctr"/>
                      <a:r>
                        <a:rPr lang="en-US" dirty="0"/>
                        <a:t>2.5</a:t>
                      </a:r>
                    </a:p>
                  </a:txBody>
                  <a:tcPr anchor="ctr"/>
                </a:tc>
                <a:tc>
                  <a:txBody>
                    <a:bodyPr/>
                    <a:lstStyle/>
                    <a:p>
                      <a:pPr algn="ctr"/>
                      <a:r>
                        <a:rPr lang="en-US" dirty="0"/>
                        <a:t>13.1%</a:t>
                      </a:r>
                    </a:p>
                  </a:txBody>
                  <a:tcPr anchor="ctr"/>
                </a:tc>
                <a:tc>
                  <a:txBody>
                    <a:bodyPr/>
                    <a:lstStyle/>
                    <a:p>
                      <a:pPr algn="ctr"/>
                      <a:r>
                        <a:rPr lang="en-US" dirty="0"/>
                        <a:t>57.6%</a:t>
                      </a:r>
                    </a:p>
                  </a:txBody>
                  <a:tcPr anchor="ctr"/>
                </a:tc>
                <a:tc>
                  <a:txBody>
                    <a:bodyPr/>
                    <a:lstStyle/>
                    <a:p>
                      <a:pPr algn="ctr"/>
                      <a:r>
                        <a:rPr lang="en-US" dirty="0"/>
                        <a:t>69.1</a:t>
                      </a:r>
                    </a:p>
                  </a:txBody>
                  <a:tcPr anchor="ctr"/>
                </a:tc>
                <a:tc>
                  <a:txBody>
                    <a:bodyPr/>
                    <a:lstStyle/>
                    <a:p>
                      <a:pPr algn="ctr"/>
                      <a:r>
                        <a:rPr lang="en-US" dirty="0"/>
                        <a:t>39.9</a:t>
                      </a:r>
                    </a:p>
                  </a:txBody>
                  <a:tcPr anchor="ctr"/>
                </a:tc>
                <a:tc>
                  <a:txBody>
                    <a:bodyPr/>
                    <a:lstStyle/>
                    <a:p>
                      <a:pPr algn="ctr"/>
                      <a:r>
                        <a:rPr lang="en-US" dirty="0"/>
                        <a:t>48.8</a:t>
                      </a:r>
                    </a:p>
                  </a:txBody>
                  <a:tcPr anchor="ctr"/>
                </a:tc>
                <a:extLst>
                  <a:ext uri="{0D108BD9-81ED-4DB2-BD59-A6C34878D82A}">
                    <a16:rowId xmlns:a16="http://schemas.microsoft.com/office/drawing/2014/main" val="401453325"/>
                  </a:ext>
                </a:extLst>
              </a:tr>
            </a:tbl>
          </a:graphicData>
        </a:graphic>
      </p:graphicFrame>
      <p:sp>
        <p:nvSpPr>
          <p:cNvPr id="5" name="Slide Number Placeholder 4">
            <a:extLst>
              <a:ext uri="{FF2B5EF4-FFF2-40B4-BE49-F238E27FC236}">
                <a16:creationId xmlns:a16="http://schemas.microsoft.com/office/drawing/2014/main" id="{206E0744-F069-43DA-E5A4-699330EF30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8245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Welcome</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464737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Cycle Reporting</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205651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8EF4-CA83-8D55-C3A6-965ABB9C6008}"/>
              </a:ext>
            </a:extLst>
          </p:cNvPr>
          <p:cNvSpPr>
            <a:spLocks noGrp="1"/>
          </p:cNvSpPr>
          <p:nvPr>
            <p:ph type="title"/>
          </p:nvPr>
        </p:nvSpPr>
        <p:spPr>
          <a:xfrm>
            <a:off x="1256841" y="378896"/>
            <a:ext cx="10096959" cy="747579"/>
          </a:xfrm>
        </p:spPr>
        <p:txBody>
          <a:bodyPr anchor="ctr">
            <a:normAutofit/>
          </a:bodyPr>
          <a:lstStyle/>
          <a:p>
            <a:r>
              <a:rPr lang="en-US" sz="4600"/>
              <a:t>Cycle Reporting </a:t>
            </a:r>
          </a:p>
        </p:txBody>
      </p:sp>
      <p:pic>
        <p:nvPicPr>
          <p:cNvPr id="6" name="Picture 5" descr="A screenshot of a computer&#10;&#10;Description automatically generated">
            <a:extLst>
              <a:ext uri="{FF2B5EF4-FFF2-40B4-BE49-F238E27FC236}">
                <a16:creationId xmlns:a16="http://schemas.microsoft.com/office/drawing/2014/main" id="{08B8FCF6-D18E-3CD8-AEF7-30482298483B}"/>
              </a:ext>
            </a:extLst>
          </p:cNvPr>
          <p:cNvPicPr>
            <a:picLocks noChangeAspect="1"/>
          </p:cNvPicPr>
          <p:nvPr/>
        </p:nvPicPr>
        <p:blipFill>
          <a:blip r:embed="rId3"/>
          <a:stretch>
            <a:fillRect/>
          </a:stretch>
        </p:blipFill>
        <p:spPr>
          <a:xfrm>
            <a:off x="500226" y="1373930"/>
            <a:ext cx="10926816" cy="3833130"/>
          </a:xfrm>
          <a:prstGeom prst="rect">
            <a:avLst/>
          </a:prstGeom>
          <a:noFill/>
        </p:spPr>
      </p:pic>
      <p:sp>
        <p:nvSpPr>
          <p:cNvPr id="11" name="Text Placeholder 3">
            <a:extLst>
              <a:ext uri="{FF2B5EF4-FFF2-40B4-BE49-F238E27FC236}">
                <a16:creationId xmlns:a16="http://schemas.microsoft.com/office/drawing/2014/main" id="{180C8F2C-92CA-B9AD-11EA-DD70CB0C95D5}"/>
              </a:ext>
            </a:extLst>
          </p:cNvPr>
          <p:cNvSpPr>
            <a:spLocks noGrp="1"/>
          </p:cNvSpPr>
          <p:nvPr>
            <p:ph type="body" sz="quarter" idx="14"/>
          </p:nvPr>
        </p:nvSpPr>
        <p:spPr>
          <a:xfrm>
            <a:off x="965344" y="5318926"/>
            <a:ext cx="10263776" cy="798265"/>
          </a:xfrm>
        </p:spPr>
        <p:txBody>
          <a:bodyPr vert="horz" lIns="91440" tIns="45720" rIns="91440" bIns="45720" rtlCol="0" anchor="t">
            <a:noAutofit/>
          </a:bodyPr>
          <a:lstStyle/>
          <a:p>
            <a:r>
              <a:rPr lang="en-US" sz="1100">
                <a:latin typeface="Arial"/>
                <a:cs typeface="Arial"/>
              </a:rPr>
              <a:t>N.J.A.C. 6A:33 (Chapter 33 - School Turnaround and Improvement) ASP teams are required to meet at least four times a year to assess progress toward ASP goal attainment. ASP teams must also share their data with their assigned field support team throughout the year (this happens during the Cycle Review process). For districts with no Comprehensive schools and less than three Targeted schools, they must monitor ASP team’s progress in implementation as their schools do not have an assigned field support team. </a:t>
            </a:r>
            <a:endParaRPr lang="en-US">
              <a:cs typeface="Arial"/>
            </a:endParaRPr>
          </a:p>
          <a:p>
            <a:endParaRPr lang="en-US" sz="1100">
              <a:latin typeface="Arial"/>
              <a:cs typeface="Arial"/>
            </a:endParaRPr>
          </a:p>
        </p:txBody>
      </p:sp>
      <p:sp>
        <p:nvSpPr>
          <p:cNvPr id="4" name="Slide Number Placeholder 3">
            <a:extLst>
              <a:ext uri="{FF2B5EF4-FFF2-40B4-BE49-F238E27FC236}">
                <a16:creationId xmlns:a16="http://schemas.microsoft.com/office/drawing/2014/main" id="{AE6579BB-2589-BA1E-CF00-6050AE894ACC}"/>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31</a:t>
            </a:fld>
            <a:endParaRPr lang="en-US"/>
          </a:p>
        </p:txBody>
      </p:sp>
      <p:sp>
        <p:nvSpPr>
          <p:cNvPr id="7" name="Arrow: Up 6">
            <a:extLst>
              <a:ext uri="{FF2B5EF4-FFF2-40B4-BE49-F238E27FC236}">
                <a16:creationId xmlns:a16="http://schemas.microsoft.com/office/drawing/2014/main" id="{E3FE0D0A-521E-2FEA-3073-D0898F8B3604}"/>
              </a:ext>
            </a:extLst>
          </p:cNvPr>
          <p:cNvSpPr/>
          <p:nvPr/>
        </p:nvSpPr>
        <p:spPr>
          <a:xfrm>
            <a:off x="6331768" y="4656385"/>
            <a:ext cx="564077" cy="46511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45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987BD3F-BB44-E5AB-3E76-C121B0E88FB0}"/>
              </a:ext>
            </a:extLst>
          </p:cNvPr>
          <p:cNvSpPr>
            <a:spLocks noGrp="1"/>
          </p:cNvSpPr>
          <p:nvPr>
            <p:ph type="title"/>
          </p:nvPr>
        </p:nvSpPr>
        <p:spPr>
          <a:xfrm>
            <a:off x="1256841" y="378896"/>
            <a:ext cx="10096959" cy="747579"/>
          </a:xfrm>
        </p:spPr>
        <p:txBody>
          <a:bodyPr/>
          <a:lstStyle/>
          <a:p>
            <a:r>
              <a:rPr lang="en-US">
                <a:latin typeface="Palatino Linotype"/>
              </a:rPr>
              <a:t>Progress Monitoring </a:t>
            </a:r>
            <a:endParaRPr lang="en-US"/>
          </a:p>
        </p:txBody>
      </p:sp>
      <p:pic>
        <p:nvPicPr>
          <p:cNvPr id="6" name="Picture Placeholder 5" descr="A screenshot of a computer&#10;&#10;Description automatically generated">
            <a:extLst>
              <a:ext uri="{FF2B5EF4-FFF2-40B4-BE49-F238E27FC236}">
                <a16:creationId xmlns:a16="http://schemas.microsoft.com/office/drawing/2014/main" id="{42A60B2C-40F9-786E-8B4A-D9CA25D85205}"/>
              </a:ext>
            </a:extLst>
          </p:cNvPr>
          <p:cNvPicPr>
            <a:picLocks noGrp="1" noChangeAspect="1"/>
          </p:cNvPicPr>
          <p:nvPr>
            <p:ph idx="1"/>
          </p:nvPr>
        </p:nvPicPr>
        <p:blipFill rotWithShape="1">
          <a:blip r:embed="rId3"/>
          <a:srcRect t="3755" r="1" b="3756"/>
          <a:stretch/>
        </p:blipFill>
        <p:spPr>
          <a:xfrm>
            <a:off x="146292" y="1430627"/>
            <a:ext cx="11890272" cy="2226974"/>
          </a:xfrm>
          <a:noFill/>
        </p:spPr>
      </p:pic>
      <p:pic>
        <p:nvPicPr>
          <p:cNvPr id="7" name="Content Placeholder 6">
            <a:extLst>
              <a:ext uri="{FF2B5EF4-FFF2-40B4-BE49-F238E27FC236}">
                <a16:creationId xmlns:a16="http://schemas.microsoft.com/office/drawing/2014/main" id="{1734175C-678D-74BE-E4DF-6E3E50223B48}"/>
              </a:ext>
            </a:extLst>
          </p:cNvPr>
          <p:cNvPicPr>
            <a:picLocks noGrp="1" noChangeAspect="1"/>
          </p:cNvPicPr>
          <p:nvPr>
            <p:ph idx="13"/>
          </p:nvPr>
        </p:nvPicPr>
        <p:blipFill rotWithShape="1">
          <a:blip r:embed="rId4"/>
          <a:srcRect t="-4188" r="684" b="3665"/>
          <a:stretch/>
        </p:blipFill>
        <p:spPr>
          <a:xfrm>
            <a:off x="1816897" y="3659571"/>
            <a:ext cx="8386072" cy="2223541"/>
          </a:xfrm>
        </p:spPr>
      </p:pic>
      <p:sp>
        <p:nvSpPr>
          <p:cNvPr id="5" name="Slide Number Placeholder 4">
            <a:extLst>
              <a:ext uri="{FF2B5EF4-FFF2-40B4-BE49-F238E27FC236}">
                <a16:creationId xmlns:a16="http://schemas.microsoft.com/office/drawing/2014/main" id="{EC843C09-0878-CCFA-9304-C16F64518F0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32</a:t>
            </a:fld>
            <a:endParaRPr lang="en-US"/>
          </a:p>
        </p:txBody>
      </p:sp>
      <p:sp>
        <p:nvSpPr>
          <p:cNvPr id="8" name="Arrow: Left 7">
            <a:extLst>
              <a:ext uri="{FF2B5EF4-FFF2-40B4-BE49-F238E27FC236}">
                <a16:creationId xmlns:a16="http://schemas.microsoft.com/office/drawing/2014/main" id="{543DCDE5-06B4-F16F-50D9-5FF81D239848}"/>
              </a:ext>
            </a:extLst>
          </p:cNvPr>
          <p:cNvSpPr/>
          <p:nvPr/>
        </p:nvSpPr>
        <p:spPr>
          <a:xfrm rot="-1680000">
            <a:off x="864417" y="2211351"/>
            <a:ext cx="792891" cy="45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385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1C22538-E60E-897D-63D8-837EDBCDA9A6}"/>
              </a:ext>
            </a:extLst>
          </p:cNvPr>
          <p:cNvSpPr>
            <a:spLocks noGrp="1"/>
          </p:cNvSpPr>
          <p:nvPr>
            <p:ph type="title"/>
          </p:nvPr>
        </p:nvSpPr>
        <p:spPr>
          <a:xfrm>
            <a:off x="1256841" y="378896"/>
            <a:ext cx="10096959" cy="747579"/>
          </a:xfrm>
        </p:spPr>
        <p:txBody>
          <a:bodyPr/>
          <a:lstStyle/>
          <a:p>
            <a:r>
              <a:rPr lang="en-US">
                <a:latin typeface="Palatino Linotype"/>
              </a:rPr>
              <a:t>Review Interim Goals </a:t>
            </a:r>
            <a:endParaRPr lang="en-US"/>
          </a:p>
        </p:txBody>
      </p:sp>
      <p:pic>
        <p:nvPicPr>
          <p:cNvPr id="9" name="Content Placeholder 8" descr="A screenshot of a computer&#10;&#10;Description automatically generated">
            <a:extLst>
              <a:ext uri="{FF2B5EF4-FFF2-40B4-BE49-F238E27FC236}">
                <a16:creationId xmlns:a16="http://schemas.microsoft.com/office/drawing/2014/main" id="{361D8905-2E48-282E-1560-20D7DA6245EB}"/>
              </a:ext>
            </a:extLst>
          </p:cNvPr>
          <p:cNvPicPr>
            <a:picLocks noGrp="1" noChangeAspect="1"/>
          </p:cNvPicPr>
          <p:nvPr>
            <p:ph type="pic" sz="quarter" idx="13"/>
          </p:nvPr>
        </p:nvPicPr>
        <p:blipFill>
          <a:blip r:embed="rId3"/>
          <a:stretch/>
        </p:blipFill>
        <p:spPr>
          <a:xfrm>
            <a:off x="337613" y="1264393"/>
            <a:ext cx="11354813" cy="4570511"/>
          </a:xfrm>
          <a:noFill/>
        </p:spPr>
      </p:pic>
      <p:sp>
        <p:nvSpPr>
          <p:cNvPr id="5" name="Slide Number Placeholder 4">
            <a:extLst>
              <a:ext uri="{FF2B5EF4-FFF2-40B4-BE49-F238E27FC236}">
                <a16:creationId xmlns:a16="http://schemas.microsoft.com/office/drawing/2014/main" id="{190C2E14-97E2-D5F5-E3B1-2B261D03FCD5}"/>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33</a:t>
            </a:fld>
            <a:endParaRPr lang="en-US"/>
          </a:p>
        </p:txBody>
      </p:sp>
      <p:sp>
        <p:nvSpPr>
          <p:cNvPr id="10" name="Arrow: Down 9">
            <a:extLst>
              <a:ext uri="{FF2B5EF4-FFF2-40B4-BE49-F238E27FC236}">
                <a16:creationId xmlns:a16="http://schemas.microsoft.com/office/drawing/2014/main" id="{496A376F-0999-4B61-373B-6ECD65D6FD9C}"/>
              </a:ext>
            </a:extLst>
          </p:cNvPr>
          <p:cNvSpPr/>
          <p:nvPr/>
        </p:nvSpPr>
        <p:spPr>
          <a:xfrm rot="4260000">
            <a:off x="6770205" y="4300509"/>
            <a:ext cx="425532" cy="5739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D7550340-8EC1-ABFB-7AFE-DEB8756A0878}"/>
              </a:ext>
            </a:extLst>
          </p:cNvPr>
          <p:cNvSpPr/>
          <p:nvPr/>
        </p:nvSpPr>
        <p:spPr>
          <a:xfrm rot="-1860000">
            <a:off x="980764" y="1462738"/>
            <a:ext cx="831272" cy="2193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771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904CB4-AD19-11AF-9930-D9E6A04F8355}"/>
              </a:ext>
            </a:extLst>
          </p:cNvPr>
          <p:cNvSpPr>
            <a:spLocks noGrp="1"/>
          </p:cNvSpPr>
          <p:nvPr>
            <p:ph type="title"/>
          </p:nvPr>
        </p:nvSpPr>
        <p:spPr>
          <a:xfrm>
            <a:off x="1333960" y="183376"/>
            <a:ext cx="10096959" cy="747579"/>
          </a:xfrm>
        </p:spPr>
        <p:txBody>
          <a:bodyPr/>
          <a:lstStyle/>
          <a:p>
            <a:r>
              <a:rPr lang="en-US" dirty="0">
                <a:latin typeface="Palatino Linotype"/>
              </a:rPr>
              <a:t>Strategy Implementation </a:t>
            </a:r>
            <a:endParaRPr lang="en-US" dirty="0"/>
          </a:p>
        </p:txBody>
      </p:sp>
      <p:sp>
        <p:nvSpPr>
          <p:cNvPr id="12" name="Text Placeholder 2">
            <a:extLst>
              <a:ext uri="{FF2B5EF4-FFF2-40B4-BE49-F238E27FC236}">
                <a16:creationId xmlns:a16="http://schemas.microsoft.com/office/drawing/2014/main" id="{B9E371BE-D9A1-5F2F-BACD-76685DDD9DC5}"/>
              </a:ext>
            </a:extLst>
          </p:cNvPr>
          <p:cNvSpPr>
            <a:spLocks noGrp="1"/>
          </p:cNvSpPr>
          <p:nvPr>
            <p:ph type="body" idx="14"/>
          </p:nvPr>
        </p:nvSpPr>
        <p:spPr>
          <a:xfrm>
            <a:off x="146291" y="1138548"/>
            <a:ext cx="11890271" cy="823912"/>
          </a:xfrm>
        </p:spPr>
        <p:txBody>
          <a:bodyPr/>
          <a:lstStyle/>
          <a:p>
            <a:r>
              <a:rPr lang="en-US">
                <a:latin typeface="Palatino Linotype"/>
              </a:rPr>
              <a:t>Status of Action Steps </a:t>
            </a:r>
            <a:endParaRPr lang="en-US"/>
          </a:p>
        </p:txBody>
      </p:sp>
      <p:pic>
        <p:nvPicPr>
          <p:cNvPr id="5" name="Picture Placeholder 4" descr="A close up of a text&#10;&#10;Description automatically generated">
            <a:extLst>
              <a:ext uri="{FF2B5EF4-FFF2-40B4-BE49-F238E27FC236}">
                <a16:creationId xmlns:a16="http://schemas.microsoft.com/office/drawing/2014/main" id="{1745CCAB-B1A2-D40C-76F2-8FF18E7A2940}"/>
              </a:ext>
            </a:extLst>
          </p:cNvPr>
          <p:cNvPicPr>
            <a:picLocks noGrp="1" noChangeAspect="1"/>
          </p:cNvPicPr>
          <p:nvPr>
            <p:ph idx="1"/>
          </p:nvPr>
        </p:nvPicPr>
        <p:blipFill rotWithShape="1">
          <a:blip r:embed="rId3"/>
          <a:srcRect t="5425" r="1" b="1"/>
          <a:stretch/>
        </p:blipFill>
        <p:spPr>
          <a:xfrm>
            <a:off x="146292" y="1962460"/>
            <a:ext cx="11890272" cy="1557326"/>
          </a:xfrm>
          <a:noFill/>
        </p:spPr>
      </p:pic>
      <p:sp>
        <p:nvSpPr>
          <p:cNvPr id="14" name="Text Placeholder 4">
            <a:extLst>
              <a:ext uri="{FF2B5EF4-FFF2-40B4-BE49-F238E27FC236}">
                <a16:creationId xmlns:a16="http://schemas.microsoft.com/office/drawing/2014/main" id="{0F1BF712-19AC-411C-A397-006DF11CF86F}"/>
              </a:ext>
            </a:extLst>
          </p:cNvPr>
          <p:cNvSpPr>
            <a:spLocks noGrp="1"/>
          </p:cNvSpPr>
          <p:nvPr>
            <p:ph type="body" idx="15"/>
          </p:nvPr>
        </p:nvSpPr>
        <p:spPr>
          <a:xfrm>
            <a:off x="146290" y="3603812"/>
            <a:ext cx="11890271" cy="823912"/>
          </a:xfrm>
        </p:spPr>
        <p:txBody>
          <a:bodyPr/>
          <a:lstStyle/>
          <a:p>
            <a:r>
              <a:rPr lang="en-US">
                <a:latin typeface="Palatino Linotype"/>
              </a:rPr>
              <a:t>Expenditures </a:t>
            </a:r>
            <a:endParaRPr lang="en-US"/>
          </a:p>
        </p:txBody>
      </p:sp>
      <p:pic>
        <p:nvPicPr>
          <p:cNvPr id="6" name="Content Placeholder 5" descr="A blue rectangular object with white text&#10;&#10;Description automatically generated">
            <a:extLst>
              <a:ext uri="{FF2B5EF4-FFF2-40B4-BE49-F238E27FC236}">
                <a16:creationId xmlns:a16="http://schemas.microsoft.com/office/drawing/2014/main" id="{1E22C64A-ABAA-0DBA-1A6A-A7BBB9CF972B}"/>
              </a:ext>
            </a:extLst>
          </p:cNvPr>
          <p:cNvPicPr>
            <a:picLocks noGrp="1" noChangeAspect="1"/>
          </p:cNvPicPr>
          <p:nvPr>
            <p:ph idx="13"/>
          </p:nvPr>
        </p:nvPicPr>
        <p:blipFill>
          <a:blip r:embed="rId4"/>
          <a:stretch>
            <a:fillRect/>
          </a:stretch>
        </p:blipFill>
        <p:spPr>
          <a:xfrm>
            <a:off x="220816" y="4507838"/>
            <a:ext cx="11821296" cy="1489320"/>
          </a:xfrm>
        </p:spPr>
      </p:pic>
      <p:sp>
        <p:nvSpPr>
          <p:cNvPr id="4" name="Slide Number Placeholder 3">
            <a:extLst>
              <a:ext uri="{FF2B5EF4-FFF2-40B4-BE49-F238E27FC236}">
                <a16:creationId xmlns:a16="http://schemas.microsoft.com/office/drawing/2014/main" id="{EA13BBD8-45F5-2CFA-1F34-7EA9E54954C2}"/>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34</a:t>
            </a:fld>
            <a:endParaRPr lang="en-US"/>
          </a:p>
        </p:txBody>
      </p:sp>
    </p:spTree>
    <p:extLst>
      <p:ext uri="{BB962C8B-B14F-4D97-AF65-F5344CB8AC3E}">
        <p14:creationId xmlns:p14="http://schemas.microsoft.com/office/powerpoint/2010/main" val="2967878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61E7-3CD3-3C4E-3A65-61CCB327A382}"/>
              </a:ext>
            </a:extLst>
          </p:cNvPr>
          <p:cNvSpPr>
            <a:spLocks noGrp="1"/>
          </p:cNvSpPr>
          <p:nvPr>
            <p:ph type="title"/>
          </p:nvPr>
        </p:nvSpPr>
        <p:spPr/>
        <p:txBody>
          <a:bodyPr/>
          <a:lstStyle/>
          <a:p>
            <a:r>
              <a:rPr lang="en-US">
                <a:latin typeface="Palatino Linotype"/>
              </a:rPr>
              <a:t>End of Cycle Review Meetings </a:t>
            </a:r>
            <a:endParaRPr lang="en-US"/>
          </a:p>
        </p:txBody>
      </p:sp>
      <p:sp>
        <p:nvSpPr>
          <p:cNvPr id="3" name="Text Placeholder 2">
            <a:extLst>
              <a:ext uri="{FF2B5EF4-FFF2-40B4-BE49-F238E27FC236}">
                <a16:creationId xmlns:a16="http://schemas.microsoft.com/office/drawing/2014/main" id="{75F23B6F-32AA-8E02-0379-D98B3DDDCD07}"/>
              </a:ext>
            </a:extLst>
          </p:cNvPr>
          <p:cNvSpPr>
            <a:spLocks noGrp="1"/>
          </p:cNvSpPr>
          <p:nvPr>
            <p:ph type="body" idx="1"/>
          </p:nvPr>
        </p:nvSpPr>
        <p:spPr>
          <a:xfrm>
            <a:off x="171064" y="965833"/>
            <a:ext cx="5927876" cy="895993"/>
          </a:xfrm>
        </p:spPr>
        <p:txBody>
          <a:bodyPr/>
          <a:lstStyle/>
          <a:p>
            <a:endParaRPr lang="en-US"/>
          </a:p>
          <a:p>
            <a:endParaRPr lang="en-US"/>
          </a:p>
          <a:p>
            <a:r>
              <a:rPr lang="en-US" sz="2000">
                <a:latin typeface="Palatino Linotype"/>
              </a:rPr>
              <a:t>What are End of Cycle Review Meetings? </a:t>
            </a:r>
            <a:endParaRPr lang="en-US" sz="2000"/>
          </a:p>
        </p:txBody>
      </p:sp>
      <p:sp>
        <p:nvSpPr>
          <p:cNvPr id="4" name="Content Placeholder 3">
            <a:extLst>
              <a:ext uri="{FF2B5EF4-FFF2-40B4-BE49-F238E27FC236}">
                <a16:creationId xmlns:a16="http://schemas.microsoft.com/office/drawing/2014/main" id="{58ACB867-541E-5FEF-70BD-12FB677F59CE}"/>
              </a:ext>
            </a:extLst>
          </p:cNvPr>
          <p:cNvSpPr>
            <a:spLocks noGrp="1"/>
          </p:cNvSpPr>
          <p:nvPr>
            <p:ph sz="half" idx="2"/>
          </p:nvPr>
        </p:nvSpPr>
        <p:spPr>
          <a:xfrm>
            <a:off x="171064" y="1861826"/>
            <a:ext cx="5876389" cy="3664374"/>
          </a:xfrm>
        </p:spPr>
        <p:txBody>
          <a:bodyPr vert="horz" lIns="91440" tIns="45720" rIns="822960" bIns="45720" rtlCol="0" anchor="t">
            <a:noAutofit/>
          </a:bodyPr>
          <a:lstStyle/>
          <a:p>
            <a:r>
              <a:rPr lang="en-US" sz="1600">
                <a:latin typeface="Palatino Linotype"/>
              </a:rPr>
              <a:t>Four times a year, Comprehensive and Targeted schools are required to analyze and reflect upon data related to academic achievement, culture and climate, and progress towards their Annual School Plan (ASP) S.M.A.R.T. goals. (N.J.A.C. 6A:33) </a:t>
            </a:r>
            <a:endParaRPr lang="en-US"/>
          </a:p>
          <a:p>
            <a:r>
              <a:rPr lang="en-US" sz="1600">
                <a:latin typeface="Palatino Linotype"/>
              </a:rPr>
              <a:t>These End of Cycle (EOC) meetings are collaborative, reflective, problem-solving meetings, rooted in data, about the school’s progress towards its annual goals and action steps. </a:t>
            </a:r>
            <a:endParaRPr lang="en-US"/>
          </a:p>
          <a:p>
            <a:r>
              <a:rPr lang="en-US" sz="1600">
                <a:latin typeface="Palatino Linotype"/>
              </a:rPr>
              <a:t>In 2024, the Cycle 3 Review process will be done internally and independently by schools, in consultation with their district, and audited virtually by the Office of Comprehensive Support.</a:t>
            </a:r>
            <a:endParaRPr lang="en-US"/>
          </a:p>
        </p:txBody>
      </p:sp>
      <p:sp>
        <p:nvSpPr>
          <p:cNvPr id="5" name="Text Placeholder 4">
            <a:extLst>
              <a:ext uri="{FF2B5EF4-FFF2-40B4-BE49-F238E27FC236}">
                <a16:creationId xmlns:a16="http://schemas.microsoft.com/office/drawing/2014/main" id="{06A19793-2C6F-DD35-4FBD-0C1EF6A1599D}"/>
              </a:ext>
            </a:extLst>
          </p:cNvPr>
          <p:cNvSpPr>
            <a:spLocks noGrp="1"/>
          </p:cNvSpPr>
          <p:nvPr>
            <p:ph type="body" idx="13"/>
          </p:nvPr>
        </p:nvSpPr>
        <p:spPr>
          <a:xfrm>
            <a:off x="6331228" y="1152274"/>
            <a:ext cx="4280311" cy="710643"/>
          </a:xfrm>
        </p:spPr>
        <p:txBody>
          <a:bodyPr/>
          <a:lstStyle/>
          <a:p>
            <a:pPr algn="ctr"/>
            <a:r>
              <a:rPr lang="en-US">
                <a:latin typeface="Palatino Linotype"/>
              </a:rPr>
              <a:t>Collective Efficacy </a:t>
            </a:r>
            <a:endParaRPr lang="en-US"/>
          </a:p>
        </p:txBody>
      </p:sp>
      <p:sp>
        <p:nvSpPr>
          <p:cNvPr id="6" name="Content Placeholder 5">
            <a:extLst>
              <a:ext uri="{FF2B5EF4-FFF2-40B4-BE49-F238E27FC236}">
                <a16:creationId xmlns:a16="http://schemas.microsoft.com/office/drawing/2014/main" id="{2942C5BD-AD82-5522-303C-C845BB08C9B9}"/>
              </a:ext>
            </a:extLst>
          </p:cNvPr>
          <p:cNvSpPr>
            <a:spLocks noGrp="1"/>
          </p:cNvSpPr>
          <p:nvPr>
            <p:ph sz="half" idx="14"/>
          </p:nvPr>
        </p:nvSpPr>
        <p:spPr>
          <a:xfrm>
            <a:off x="5641311" y="1862915"/>
            <a:ext cx="6380956" cy="4075176"/>
          </a:xfrm>
        </p:spPr>
        <p:txBody>
          <a:bodyPr vert="horz" lIns="91440" tIns="45720" rIns="822960" bIns="45720" rtlCol="0" anchor="t">
            <a:noAutofit/>
          </a:bodyPr>
          <a:lstStyle/>
          <a:p>
            <a:endParaRPr lang="en-US">
              <a:latin typeface="Arial"/>
              <a:cs typeface="Arial"/>
            </a:endParaRPr>
          </a:p>
          <a:p>
            <a:endParaRPr lang="en-US"/>
          </a:p>
        </p:txBody>
      </p:sp>
      <p:sp>
        <p:nvSpPr>
          <p:cNvPr id="7" name="Slide Number Placeholder 6">
            <a:extLst>
              <a:ext uri="{FF2B5EF4-FFF2-40B4-BE49-F238E27FC236}">
                <a16:creationId xmlns:a16="http://schemas.microsoft.com/office/drawing/2014/main" id="{A83B57CD-0280-A94B-DFF0-124AFD2B997B}"/>
              </a:ext>
            </a:extLst>
          </p:cNvPr>
          <p:cNvSpPr>
            <a:spLocks noGrp="1"/>
          </p:cNvSpPr>
          <p:nvPr>
            <p:ph type="sldNum" sz="quarter" idx="12"/>
          </p:nvPr>
        </p:nvSpPr>
        <p:spPr/>
        <p:txBody>
          <a:bodyPr/>
          <a:lstStyle/>
          <a:p>
            <a:fld id="{A3D1C70C-36A2-44FC-A083-98959550CFF4}" type="slidenum">
              <a:rPr lang="en-US" smtClean="0"/>
              <a:t>35</a:t>
            </a:fld>
            <a:endParaRPr lang="en-US"/>
          </a:p>
        </p:txBody>
      </p:sp>
      <p:pic>
        <p:nvPicPr>
          <p:cNvPr id="8" name="Picture 7" descr="A group of people sitting around a table&#10;&#10;Description automatically generated">
            <a:extLst>
              <a:ext uri="{FF2B5EF4-FFF2-40B4-BE49-F238E27FC236}">
                <a16:creationId xmlns:a16="http://schemas.microsoft.com/office/drawing/2014/main" id="{DC920D44-A3D1-A879-444D-5631DF2CB377}"/>
              </a:ext>
            </a:extLst>
          </p:cNvPr>
          <p:cNvPicPr>
            <a:picLocks noChangeAspect="1"/>
          </p:cNvPicPr>
          <p:nvPr/>
        </p:nvPicPr>
        <p:blipFill>
          <a:blip r:embed="rId3"/>
          <a:stretch>
            <a:fillRect/>
          </a:stretch>
        </p:blipFill>
        <p:spPr>
          <a:xfrm>
            <a:off x="5488459" y="1871212"/>
            <a:ext cx="6096000" cy="3939358"/>
          </a:xfrm>
          <a:prstGeom prst="rect">
            <a:avLst/>
          </a:prstGeom>
        </p:spPr>
      </p:pic>
    </p:spTree>
    <p:extLst>
      <p:ext uri="{BB962C8B-B14F-4D97-AF65-F5344CB8AC3E}">
        <p14:creationId xmlns:p14="http://schemas.microsoft.com/office/powerpoint/2010/main" val="171597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419CE2-62EE-86E8-6300-7F86C37BB517}"/>
              </a:ext>
            </a:extLst>
          </p:cNvPr>
          <p:cNvSpPr>
            <a:spLocks noGrp="1"/>
          </p:cNvSpPr>
          <p:nvPr>
            <p:ph type="title"/>
          </p:nvPr>
        </p:nvSpPr>
        <p:spPr>
          <a:xfrm>
            <a:off x="1256841" y="378896"/>
            <a:ext cx="10096959" cy="747579"/>
          </a:xfrm>
        </p:spPr>
        <p:txBody>
          <a:bodyPr/>
          <a:lstStyle/>
          <a:p>
            <a:r>
              <a:rPr lang="en-US" dirty="0">
                <a:latin typeface="Palatino Linotype"/>
              </a:rPr>
              <a:t>Cycle 3 Review Process</a:t>
            </a:r>
            <a:endParaRPr lang="en-US" dirty="0"/>
          </a:p>
        </p:txBody>
      </p:sp>
      <p:pic>
        <p:nvPicPr>
          <p:cNvPr id="5" name="Picture 4" descr="A blue rectangles with white text&#10;&#10;Description automatically generated">
            <a:extLst>
              <a:ext uri="{FF2B5EF4-FFF2-40B4-BE49-F238E27FC236}">
                <a16:creationId xmlns:a16="http://schemas.microsoft.com/office/drawing/2014/main" id="{5849D489-97AE-DD85-9D76-A3F0D696F5B3}"/>
              </a:ext>
            </a:extLst>
          </p:cNvPr>
          <p:cNvPicPr>
            <a:picLocks noChangeAspect="1"/>
          </p:cNvPicPr>
          <p:nvPr/>
        </p:nvPicPr>
        <p:blipFill rotWithShape="1">
          <a:blip r:embed="rId3"/>
          <a:srcRect t="4532" r="2203"/>
          <a:stretch/>
        </p:blipFill>
        <p:spPr>
          <a:xfrm>
            <a:off x="1368635" y="1712100"/>
            <a:ext cx="10407887" cy="3708405"/>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1D7998D5-50A2-15E1-9343-3B21F6227EB3}"/>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dirty="0" smtClean="0"/>
              <a:pPr>
                <a:spcAft>
                  <a:spcPts val="600"/>
                </a:spcAft>
              </a:pPr>
              <a:t>36</a:t>
            </a:fld>
            <a:endParaRPr lang="en-US"/>
          </a:p>
        </p:txBody>
      </p:sp>
    </p:spTree>
    <p:extLst>
      <p:ext uri="{BB962C8B-B14F-4D97-AF65-F5344CB8AC3E}">
        <p14:creationId xmlns:p14="http://schemas.microsoft.com/office/powerpoint/2010/main" val="700494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39A0322-1487-574F-C9CC-314D80917FA1}"/>
              </a:ext>
            </a:extLst>
          </p:cNvPr>
          <p:cNvSpPr>
            <a:spLocks noGrp="1"/>
          </p:cNvSpPr>
          <p:nvPr>
            <p:ph type="title"/>
          </p:nvPr>
        </p:nvSpPr>
        <p:spPr>
          <a:xfrm>
            <a:off x="1256841" y="378896"/>
            <a:ext cx="10096959" cy="747579"/>
          </a:xfrm>
        </p:spPr>
        <p:txBody>
          <a:bodyPr/>
          <a:lstStyle/>
          <a:p>
            <a:r>
              <a:rPr lang="en-US">
                <a:latin typeface="Palatino Linotype"/>
              </a:rPr>
              <a:t>Cycle 3 Record Book </a:t>
            </a:r>
            <a:endParaRPr lang="en-US"/>
          </a:p>
        </p:txBody>
      </p:sp>
      <p:sp>
        <p:nvSpPr>
          <p:cNvPr id="4" name="Slide Number Placeholder 3">
            <a:extLst>
              <a:ext uri="{FF2B5EF4-FFF2-40B4-BE49-F238E27FC236}">
                <a16:creationId xmlns:a16="http://schemas.microsoft.com/office/drawing/2014/main" id="{8089D2F9-E46E-AC9C-E8B0-76B94F3BC5B0}"/>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37</a:t>
            </a:fld>
            <a:endParaRPr lang="en-US"/>
          </a:p>
        </p:txBody>
      </p:sp>
      <p:pic>
        <p:nvPicPr>
          <p:cNvPr id="2" name="Picture 1" descr="A close-up of a report&#10;&#10;Description automatically generated">
            <a:extLst>
              <a:ext uri="{FF2B5EF4-FFF2-40B4-BE49-F238E27FC236}">
                <a16:creationId xmlns:a16="http://schemas.microsoft.com/office/drawing/2014/main" id="{79223EC8-CF06-0EA1-020E-BB8752E23B45}"/>
              </a:ext>
            </a:extLst>
          </p:cNvPr>
          <p:cNvPicPr>
            <a:picLocks noChangeAspect="1"/>
          </p:cNvPicPr>
          <p:nvPr/>
        </p:nvPicPr>
        <p:blipFill>
          <a:blip r:embed="rId2"/>
          <a:stretch>
            <a:fillRect/>
          </a:stretch>
        </p:blipFill>
        <p:spPr>
          <a:xfrm>
            <a:off x="591723" y="1541584"/>
            <a:ext cx="4145573" cy="40034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37F0BDDF-4FC6-E3BB-2E1F-C3B8CEF012B9}"/>
              </a:ext>
            </a:extLst>
          </p:cNvPr>
          <p:cNvSpPr txBox="1"/>
          <p:nvPr/>
        </p:nvSpPr>
        <p:spPr>
          <a:xfrm>
            <a:off x="5298830" y="1547446"/>
            <a:ext cx="552156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 a school leadership team meeting, collaboratively complete this record book. </a:t>
            </a:r>
          </a:p>
          <a:p>
            <a:endParaRPr lang="en-US" sz="2400" dirty="0"/>
          </a:p>
          <a:p>
            <a:r>
              <a:rPr lang="en-US" sz="2400" dirty="0"/>
              <a:t>It asks questions related to your Cycle 3 data, including any shifts your team made as a result of analyzing the data.  </a:t>
            </a:r>
          </a:p>
          <a:p>
            <a:endParaRPr lang="en-US" sz="2400" dirty="0"/>
          </a:p>
          <a:p>
            <a:r>
              <a:rPr lang="en-US" sz="2400" dirty="0"/>
              <a:t>Save your work in the Record Book and upload the file in the ASPS.  </a:t>
            </a:r>
          </a:p>
          <a:p>
            <a:endParaRPr lang="en-US" sz="2400" dirty="0"/>
          </a:p>
          <a:p>
            <a:endParaRPr lang="en-US" dirty="0"/>
          </a:p>
        </p:txBody>
      </p:sp>
    </p:spTree>
    <p:extLst>
      <p:ext uri="{BB962C8B-B14F-4D97-AF65-F5344CB8AC3E}">
        <p14:creationId xmlns:p14="http://schemas.microsoft.com/office/powerpoint/2010/main" val="3369319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1711-F1C9-FD68-746C-EE22FA6A01A2}"/>
              </a:ext>
            </a:extLst>
          </p:cNvPr>
          <p:cNvSpPr>
            <a:spLocks noGrp="1"/>
          </p:cNvSpPr>
          <p:nvPr>
            <p:ph type="title"/>
          </p:nvPr>
        </p:nvSpPr>
        <p:spPr/>
        <p:txBody>
          <a:bodyPr/>
          <a:lstStyle/>
          <a:p>
            <a:r>
              <a:rPr lang="en-US" dirty="0">
                <a:latin typeface="Palatino Linotype"/>
              </a:rPr>
              <a:t>Getting Started</a:t>
            </a:r>
            <a:endParaRPr lang="en-US" dirty="0"/>
          </a:p>
        </p:txBody>
      </p:sp>
      <p:pic>
        <p:nvPicPr>
          <p:cNvPr id="5" name="Picture Placeholder 4" descr="A white text on a white background&#10;&#10;Description automatically generated">
            <a:extLst>
              <a:ext uri="{FF2B5EF4-FFF2-40B4-BE49-F238E27FC236}">
                <a16:creationId xmlns:a16="http://schemas.microsoft.com/office/drawing/2014/main" id="{293B052B-4081-C34B-F693-9D08647BE8D0}"/>
              </a:ext>
            </a:extLst>
          </p:cNvPr>
          <p:cNvPicPr>
            <a:picLocks noGrp="1" noChangeAspect="1"/>
          </p:cNvPicPr>
          <p:nvPr>
            <p:ph type="pic" sz="quarter" idx="13"/>
          </p:nvPr>
        </p:nvPicPr>
        <p:blipFill>
          <a:blip r:embed="rId3"/>
          <a:srcRect t="3564" b="3564"/>
          <a:stretch/>
        </p:blipFill>
        <p:spPr>
          <a:xfrm>
            <a:off x="974597" y="1520826"/>
            <a:ext cx="9882924" cy="4384216"/>
          </a:xfrm>
        </p:spPr>
      </p:pic>
      <p:sp>
        <p:nvSpPr>
          <p:cNvPr id="4" name="Slide Number Placeholder 3">
            <a:extLst>
              <a:ext uri="{FF2B5EF4-FFF2-40B4-BE49-F238E27FC236}">
                <a16:creationId xmlns:a16="http://schemas.microsoft.com/office/drawing/2014/main" id="{9D92C156-8D6B-226D-2C3E-DA40FEBAEB29}"/>
              </a:ext>
            </a:extLst>
          </p:cNvPr>
          <p:cNvSpPr>
            <a:spLocks noGrp="1"/>
          </p:cNvSpPr>
          <p:nvPr>
            <p:ph type="sldNum" sz="quarter" idx="12"/>
          </p:nvPr>
        </p:nvSpPr>
        <p:spPr/>
        <p:txBody>
          <a:bodyPr/>
          <a:lstStyle/>
          <a:p>
            <a:fld id="{A3D1C70C-36A2-44FC-A083-98959550CFF4}" type="slidenum">
              <a:rPr lang="en-US" smtClean="0"/>
              <a:t>38</a:t>
            </a:fld>
            <a:endParaRPr lang="en-US"/>
          </a:p>
        </p:txBody>
      </p:sp>
    </p:spTree>
    <p:extLst>
      <p:ext uri="{BB962C8B-B14F-4D97-AF65-F5344CB8AC3E}">
        <p14:creationId xmlns:p14="http://schemas.microsoft.com/office/powerpoint/2010/main" val="3971780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1619-33F7-CAD0-E765-F4CC23ABB88D}"/>
              </a:ext>
            </a:extLst>
          </p:cNvPr>
          <p:cNvSpPr>
            <a:spLocks noGrp="1"/>
          </p:cNvSpPr>
          <p:nvPr>
            <p:ph type="title"/>
          </p:nvPr>
        </p:nvSpPr>
        <p:spPr>
          <a:xfrm>
            <a:off x="1256841" y="378896"/>
            <a:ext cx="10096959" cy="747579"/>
          </a:xfrm>
        </p:spPr>
        <p:txBody>
          <a:bodyPr anchor="ctr">
            <a:normAutofit/>
          </a:bodyPr>
          <a:lstStyle/>
          <a:p>
            <a:r>
              <a:rPr lang="en-US" sz="4600"/>
              <a:t>EOC Questions </a:t>
            </a:r>
          </a:p>
        </p:txBody>
      </p:sp>
      <p:pic>
        <p:nvPicPr>
          <p:cNvPr id="5" name="Picture 4" descr="A screenshot of a computer&#10;&#10;Description automatically generated">
            <a:extLst>
              <a:ext uri="{FF2B5EF4-FFF2-40B4-BE49-F238E27FC236}">
                <a16:creationId xmlns:a16="http://schemas.microsoft.com/office/drawing/2014/main" id="{340DA729-3512-199B-9B05-12798C7EEC81}"/>
              </a:ext>
            </a:extLst>
          </p:cNvPr>
          <p:cNvPicPr>
            <a:picLocks noChangeAspect="1"/>
          </p:cNvPicPr>
          <p:nvPr/>
        </p:nvPicPr>
        <p:blipFill rotWithShape="1">
          <a:blip r:embed="rId2"/>
          <a:srcRect t="4237" r="110"/>
          <a:stretch/>
        </p:blipFill>
        <p:spPr>
          <a:xfrm>
            <a:off x="594912" y="1723424"/>
            <a:ext cx="10642294" cy="3979019"/>
          </a:xfrm>
          <a:prstGeom prst="rect">
            <a:avLst/>
          </a:prstGeom>
          <a:noFill/>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83ECAF52-4CD9-FE0E-98D7-8321DB4F9949}"/>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39</a:t>
            </a:fld>
            <a:endParaRPr lang="en-US"/>
          </a:p>
        </p:txBody>
      </p:sp>
    </p:spTree>
    <p:extLst>
      <p:ext uri="{BB962C8B-B14F-4D97-AF65-F5344CB8AC3E}">
        <p14:creationId xmlns:p14="http://schemas.microsoft.com/office/powerpoint/2010/main" val="34170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E4D7-B71E-83FF-A1A8-2A69E69823B5}"/>
              </a:ext>
            </a:extLst>
          </p:cNvPr>
          <p:cNvSpPr>
            <a:spLocks noGrp="1"/>
          </p:cNvSpPr>
          <p:nvPr>
            <p:ph type="title"/>
          </p:nvPr>
        </p:nvSpPr>
        <p:spPr/>
        <p:txBody>
          <a:bodyPr/>
          <a:lstStyle/>
          <a:p>
            <a:r>
              <a:rPr lang="en-US">
                <a:latin typeface="Palatino Linotype"/>
              </a:rPr>
              <a:t>Agenda for Today</a:t>
            </a:r>
            <a:endParaRPr lang="en-US"/>
          </a:p>
        </p:txBody>
      </p:sp>
      <p:sp>
        <p:nvSpPr>
          <p:cNvPr id="5" name="Slide Number Placeholder 4">
            <a:extLst>
              <a:ext uri="{FF2B5EF4-FFF2-40B4-BE49-F238E27FC236}">
                <a16:creationId xmlns:a16="http://schemas.microsoft.com/office/drawing/2014/main" id="{338A9B5F-46CE-A884-C238-17B3B9BA24B7}"/>
              </a:ext>
            </a:extLst>
          </p:cNvPr>
          <p:cNvSpPr>
            <a:spLocks noGrp="1"/>
          </p:cNvSpPr>
          <p:nvPr>
            <p:ph type="sldNum" sz="quarter" idx="10"/>
          </p:nvPr>
        </p:nvSpPr>
        <p:spPr/>
        <p:txBody>
          <a:bodyPr/>
          <a:lstStyle/>
          <a:p>
            <a:fld id="{A3D1C70C-36A2-44FC-A083-98959550CFF4}" type="slidenum">
              <a:rPr lang="en-US" smtClean="0"/>
              <a:pPr/>
              <a:t>4</a:t>
            </a:fld>
            <a:endParaRPr lang="en-US"/>
          </a:p>
        </p:txBody>
      </p:sp>
      <p:sp>
        <p:nvSpPr>
          <p:cNvPr id="6" name="TextBox 5">
            <a:extLst>
              <a:ext uri="{FF2B5EF4-FFF2-40B4-BE49-F238E27FC236}">
                <a16:creationId xmlns:a16="http://schemas.microsoft.com/office/drawing/2014/main" id="{FE7907B9-DE69-2DA3-941F-164E61797A19}"/>
              </a:ext>
            </a:extLst>
          </p:cNvPr>
          <p:cNvSpPr txBox="1"/>
          <p:nvPr/>
        </p:nvSpPr>
        <p:spPr>
          <a:xfrm>
            <a:off x="561347" y="1741564"/>
            <a:ext cx="1069057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mj-lt"/>
              <a:buAutoNum type="romanUcPeriod"/>
            </a:pPr>
            <a:r>
              <a:rPr lang="en-US" sz="2400" dirty="0">
                <a:latin typeface="Palatino Linotype"/>
              </a:rPr>
              <a:t>Annual School Plans &amp; S.M.A.R.T. Goals</a:t>
            </a:r>
          </a:p>
          <a:p>
            <a:pPr marL="571500" indent="-571500">
              <a:buFont typeface="+mj-lt"/>
              <a:buAutoNum type="romanUcPeriod"/>
            </a:pPr>
            <a:endParaRPr lang="en-US" sz="2400" dirty="0">
              <a:latin typeface="Palatino Linotype"/>
              <a:ea typeface="Calibri"/>
              <a:cs typeface="Calibri"/>
            </a:endParaRPr>
          </a:p>
          <a:p>
            <a:pPr marL="571500" indent="-571500">
              <a:buFont typeface="+mj-lt"/>
              <a:buAutoNum type="romanUcPeriod"/>
            </a:pPr>
            <a:r>
              <a:rPr lang="en-US" sz="2400" dirty="0">
                <a:latin typeface="Palatino Linotype"/>
                <a:ea typeface="Calibri"/>
                <a:cs typeface="Calibri"/>
              </a:rPr>
              <a:t>School Performance Reports</a:t>
            </a:r>
          </a:p>
          <a:p>
            <a:pPr marL="571500" indent="-571500">
              <a:buFont typeface="+mj-lt"/>
              <a:buAutoNum type="romanUcPeriod"/>
            </a:pPr>
            <a:endParaRPr lang="en-US" sz="2400" dirty="0">
              <a:latin typeface="Palatino Linotype"/>
              <a:ea typeface="Calibri"/>
              <a:cs typeface="Calibri"/>
            </a:endParaRPr>
          </a:p>
          <a:p>
            <a:pPr marL="571500" indent="-571500">
              <a:buFont typeface="+mj-lt"/>
              <a:buAutoNum type="romanUcPeriod"/>
            </a:pPr>
            <a:r>
              <a:rPr lang="en-US" sz="2400" dirty="0">
                <a:latin typeface="Palatino Linotype"/>
                <a:ea typeface="Calibri"/>
                <a:cs typeface="Calibri"/>
              </a:rPr>
              <a:t>Voices from the Field:  Union City</a:t>
            </a:r>
          </a:p>
          <a:p>
            <a:pPr marL="571500" indent="-571500">
              <a:buFont typeface="+mj-lt"/>
              <a:buAutoNum type="romanUcPeriod"/>
            </a:pPr>
            <a:endParaRPr lang="en-US" sz="2400" dirty="0">
              <a:latin typeface="Palatino Linotype"/>
              <a:ea typeface="Calibri"/>
              <a:cs typeface="Calibri"/>
            </a:endParaRPr>
          </a:p>
          <a:p>
            <a:pPr marL="571500" indent="-571500">
              <a:buFont typeface="+mj-lt"/>
              <a:buAutoNum type="romanUcPeriod"/>
            </a:pPr>
            <a:r>
              <a:rPr lang="en-US" sz="2400" dirty="0">
                <a:latin typeface="Palatino Linotype"/>
                <a:ea typeface="Calibri"/>
                <a:cs typeface="Calibri"/>
              </a:rPr>
              <a:t>Completion of Cycle III Record Book</a:t>
            </a:r>
          </a:p>
          <a:p>
            <a:pPr marL="571500" indent="-571500">
              <a:buFont typeface="+mj-lt"/>
              <a:buAutoNum type="romanUcPeriod"/>
            </a:pPr>
            <a:endParaRPr lang="en-US" sz="2400" dirty="0">
              <a:latin typeface="Palatino Linotype"/>
              <a:ea typeface="Calibri"/>
              <a:cs typeface="Calibri"/>
            </a:endParaRPr>
          </a:p>
          <a:p>
            <a:pPr marL="571500" indent="-571500">
              <a:buFont typeface="+mj-lt"/>
              <a:buAutoNum type="romanUcPeriod"/>
            </a:pPr>
            <a:r>
              <a:rPr lang="en-US" sz="2400" dirty="0">
                <a:latin typeface="Palatino Linotype"/>
                <a:ea typeface="Calibri"/>
                <a:cs typeface="Calibri"/>
              </a:rPr>
              <a:t>Next Steps</a:t>
            </a:r>
          </a:p>
          <a:p>
            <a:pPr marL="571500" indent="-571500">
              <a:buFont typeface="+mj-lt"/>
              <a:buAutoNum type="romanUcPeriod"/>
            </a:pPr>
            <a:endParaRPr lang="en-US" sz="2400" dirty="0">
              <a:latin typeface="Palatino Linotype"/>
              <a:ea typeface="Calibri"/>
              <a:cs typeface="Calibri"/>
            </a:endParaRPr>
          </a:p>
          <a:p>
            <a:pPr marL="571500" indent="-571500">
              <a:buFont typeface="+mj-lt"/>
              <a:buAutoNum type="romanUcPeriod"/>
            </a:pPr>
            <a:r>
              <a:rPr lang="en-US" sz="2400" dirty="0">
                <a:latin typeface="Palatino Linotype"/>
                <a:ea typeface="Calibri"/>
                <a:cs typeface="Calibri"/>
              </a:rPr>
              <a:t>Questions &amp; Answers</a:t>
            </a:r>
          </a:p>
        </p:txBody>
      </p:sp>
    </p:spTree>
    <p:extLst>
      <p:ext uri="{BB962C8B-B14F-4D97-AF65-F5344CB8AC3E}">
        <p14:creationId xmlns:p14="http://schemas.microsoft.com/office/powerpoint/2010/main" val="1914878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A728-31ED-4B4B-2BF0-1A3FBA7EC6C3}"/>
              </a:ext>
            </a:extLst>
          </p:cNvPr>
          <p:cNvSpPr>
            <a:spLocks noGrp="1"/>
          </p:cNvSpPr>
          <p:nvPr>
            <p:ph type="title"/>
          </p:nvPr>
        </p:nvSpPr>
        <p:spPr>
          <a:xfrm>
            <a:off x="1414079" y="378896"/>
            <a:ext cx="10000197" cy="747579"/>
          </a:xfrm>
        </p:spPr>
        <p:txBody>
          <a:bodyPr/>
          <a:lstStyle/>
          <a:p>
            <a:r>
              <a:rPr lang="en-US" dirty="0">
                <a:latin typeface="Palatino Linotype"/>
              </a:rPr>
              <a:t>Uploading the Record Book </a:t>
            </a:r>
            <a:endParaRPr lang="en-US" dirty="0"/>
          </a:p>
        </p:txBody>
      </p:sp>
      <p:sp>
        <p:nvSpPr>
          <p:cNvPr id="4" name="Slide Number Placeholder 3">
            <a:extLst>
              <a:ext uri="{FF2B5EF4-FFF2-40B4-BE49-F238E27FC236}">
                <a16:creationId xmlns:a16="http://schemas.microsoft.com/office/drawing/2014/main" id="{BD7F93F4-4C17-9F20-E18D-4B53CD26CB63}"/>
              </a:ext>
            </a:extLst>
          </p:cNvPr>
          <p:cNvSpPr>
            <a:spLocks noGrp="1"/>
          </p:cNvSpPr>
          <p:nvPr>
            <p:ph type="sldNum" sz="quarter" idx="12"/>
          </p:nvPr>
        </p:nvSpPr>
        <p:spPr/>
        <p:txBody>
          <a:bodyPr/>
          <a:lstStyle/>
          <a:p>
            <a:fld id="{A3D1C70C-36A2-44FC-A083-98959550CFF4}" type="slidenum">
              <a:rPr lang="en-US" smtClean="0"/>
              <a:t>40</a:t>
            </a:fld>
            <a:endParaRPr lang="en-US"/>
          </a:p>
        </p:txBody>
      </p:sp>
      <p:pic>
        <p:nvPicPr>
          <p:cNvPr id="6" name="Picture 5" descr="A screenshot of a computer&#10;&#10;Description automatically generated">
            <a:extLst>
              <a:ext uri="{FF2B5EF4-FFF2-40B4-BE49-F238E27FC236}">
                <a16:creationId xmlns:a16="http://schemas.microsoft.com/office/drawing/2014/main" id="{2DE427B0-9FC5-AC2E-D115-2D6BCEF65F73}"/>
              </a:ext>
            </a:extLst>
          </p:cNvPr>
          <p:cNvPicPr>
            <a:picLocks noChangeAspect="1"/>
          </p:cNvPicPr>
          <p:nvPr/>
        </p:nvPicPr>
        <p:blipFill rotWithShape="1">
          <a:blip r:embed="rId3"/>
          <a:srcRect l="1248" t="-2800" r="2372" b="5200"/>
          <a:stretch/>
        </p:blipFill>
        <p:spPr>
          <a:xfrm>
            <a:off x="1024165" y="1287842"/>
            <a:ext cx="9708380" cy="307278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29323908-1946-F424-A35A-1708013D9789}"/>
              </a:ext>
            </a:extLst>
          </p:cNvPr>
          <p:cNvPicPr>
            <a:picLocks noChangeAspect="1"/>
          </p:cNvPicPr>
          <p:nvPr/>
        </p:nvPicPr>
        <p:blipFill>
          <a:blip r:embed="rId4"/>
          <a:stretch>
            <a:fillRect/>
          </a:stretch>
        </p:blipFill>
        <p:spPr>
          <a:xfrm>
            <a:off x="1422097" y="4374546"/>
            <a:ext cx="8904212" cy="1887764"/>
          </a:xfrm>
          <a:prstGeom prst="rect">
            <a:avLst/>
          </a:prstGeom>
        </p:spPr>
      </p:pic>
    </p:spTree>
    <p:extLst>
      <p:ext uri="{BB962C8B-B14F-4D97-AF65-F5344CB8AC3E}">
        <p14:creationId xmlns:p14="http://schemas.microsoft.com/office/powerpoint/2010/main" val="2431628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Next Steps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45751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7200-43AF-E7E4-A197-62AD24A6A95A}"/>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21928B5D-0C07-E668-226A-619418F5B08F}"/>
              </a:ext>
            </a:extLst>
          </p:cNvPr>
          <p:cNvSpPr>
            <a:spLocks noGrp="1"/>
          </p:cNvSpPr>
          <p:nvPr>
            <p:ph type="body" sz="quarter" idx="11"/>
          </p:nvPr>
        </p:nvSpPr>
        <p:spPr/>
        <p:txBody>
          <a:bodyPr>
            <a:normAutofit/>
          </a:bodyPr>
          <a:lstStyle/>
          <a:p>
            <a:r>
              <a:rPr lang="en-US" sz="3200"/>
              <a:t>Complete a robust CNA including a high-quality RCA to determine your PPNs</a:t>
            </a:r>
          </a:p>
          <a:p>
            <a:r>
              <a:rPr lang="en-US" sz="3200"/>
              <a:t>CDS has been open since March 20</a:t>
            </a:r>
            <a:r>
              <a:rPr lang="en-US" sz="3200" baseline="30000"/>
              <a:t>th</a:t>
            </a:r>
            <a:r>
              <a:rPr lang="en-US" sz="3200"/>
              <a:t> and will remain open until May 8</a:t>
            </a:r>
            <a:r>
              <a:rPr lang="en-US" sz="3200" baseline="30000"/>
              <a:t>th</a:t>
            </a:r>
            <a:r>
              <a:rPr lang="en-US" sz="3200"/>
              <a:t> for updates to district and school-level data</a:t>
            </a:r>
          </a:p>
          <a:p>
            <a:r>
              <a:rPr lang="en-US" sz="3200"/>
              <a:t>Reach out to Office of Special Education as needed for additional support</a:t>
            </a:r>
          </a:p>
          <a:p>
            <a:endParaRPr lang="en-US" sz="3200"/>
          </a:p>
        </p:txBody>
      </p:sp>
      <p:sp>
        <p:nvSpPr>
          <p:cNvPr id="4" name="Slide Number Placeholder 3">
            <a:extLst>
              <a:ext uri="{FF2B5EF4-FFF2-40B4-BE49-F238E27FC236}">
                <a16:creationId xmlns:a16="http://schemas.microsoft.com/office/drawing/2014/main" id="{99943ED9-DB8A-82B4-EC67-1F433C1B33E4}"/>
              </a:ext>
            </a:extLst>
          </p:cNvPr>
          <p:cNvSpPr>
            <a:spLocks noGrp="1"/>
          </p:cNvSpPr>
          <p:nvPr>
            <p:ph type="sldNum" sz="quarter" idx="10"/>
          </p:nvPr>
        </p:nvSpPr>
        <p:spPr/>
        <p:txBody>
          <a:bodyPr/>
          <a:lstStyle/>
          <a:p>
            <a:fld id="{A3D1C70C-36A2-44FC-A083-98959550CFF4}" type="slidenum">
              <a:rPr lang="en-US" smtClean="0"/>
              <a:pPr/>
              <a:t>42</a:t>
            </a:fld>
            <a:endParaRPr lang="en-US"/>
          </a:p>
        </p:txBody>
      </p:sp>
    </p:spTree>
    <p:extLst>
      <p:ext uri="{BB962C8B-B14F-4D97-AF65-F5344CB8AC3E}">
        <p14:creationId xmlns:p14="http://schemas.microsoft.com/office/powerpoint/2010/main" val="1854352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B65E-3509-CF3C-D79A-88D18D39D190}"/>
              </a:ext>
            </a:extLst>
          </p:cNvPr>
          <p:cNvSpPr>
            <a:spLocks noGrp="1"/>
          </p:cNvSpPr>
          <p:nvPr>
            <p:ph type="title"/>
          </p:nvPr>
        </p:nvSpPr>
        <p:spPr/>
        <p:txBody>
          <a:bodyPr/>
          <a:lstStyle/>
          <a:p>
            <a:r>
              <a:rPr lang="en-US" sz="4000">
                <a:latin typeface="Palatino Linotype"/>
              </a:rPr>
              <a:t>Presenter Contact Information</a:t>
            </a:r>
            <a:endParaRPr lang="en-US"/>
          </a:p>
        </p:txBody>
      </p:sp>
      <p:sp>
        <p:nvSpPr>
          <p:cNvPr id="3" name="Content Placeholder 2">
            <a:extLst>
              <a:ext uri="{FF2B5EF4-FFF2-40B4-BE49-F238E27FC236}">
                <a16:creationId xmlns:a16="http://schemas.microsoft.com/office/drawing/2014/main" id="{AA0180E0-150F-EE0D-B87D-7569C2E28E10}"/>
              </a:ext>
            </a:extLst>
          </p:cNvPr>
          <p:cNvSpPr>
            <a:spLocks noGrp="1"/>
          </p:cNvSpPr>
          <p:nvPr>
            <p:ph idx="1"/>
          </p:nvPr>
        </p:nvSpPr>
        <p:spPr>
          <a:xfrm>
            <a:off x="146292" y="1430627"/>
            <a:ext cx="5737828" cy="4541196"/>
          </a:xfrm>
        </p:spPr>
        <p:txBody>
          <a:bodyPr vert="horz" lIns="91440" tIns="45720" rIns="822960" bIns="45720" rtlCol="0" anchor="t">
            <a:noAutofit/>
          </a:bodyPr>
          <a:lstStyle/>
          <a:p>
            <a:pPr marL="0" indent="0">
              <a:buNone/>
            </a:pPr>
            <a:r>
              <a:rPr lang="en-US" sz="2000" b="1">
                <a:latin typeface="Palatino Linotype"/>
              </a:rPr>
              <a:t>Dr. Chimaobi </a:t>
            </a:r>
            <a:r>
              <a:rPr lang="en-US" sz="2000" b="1" err="1">
                <a:latin typeface="Palatino Linotype"/>
              </a:rPr>
              <a:t>Amutah</a:t>
            </a:r>
            <a:br>
              <a:rPr lang="en-US" sz="2000" b="1">
                <a:latin typeface="Palatino Linotype"/>
              </a:rPr>
            </a:br>
            <a:r>
              <a:rPr lang="en-US" sz="2000" i="1">
                <a:latin typeface="Palatino Linotype"/>
              </a:rPr>
              <a:t>Statewide Data Manager</a:t>
            </a:r>
            <a:br>
              <a:rPr lang="en-US" sz="2000" i="1">
                <a:latin typeface="Palatino Linotype"/>
              </a:rPr>
            </a:br>
            <a:r>
              <a:rPr lang="en-US" sz="2000" i="1">
                <a:latin typeface="Palatino Linotype"/>
              </a:rPr>
              <a:t>State Transformation Specialist </a:t>
            </a:r>
            <a:br>
              <a:rPr lang="en-US" sz="2000" b="1">
                <a:latin typeface="Palatino Linotype"/>
              </a:rPr>
            </a:br>
            <a:r>
              <a:rPr lang="en-US" sz="2000">
                <a:latin typeface="Palatino Linotype"/>
              </a:rPr>
              <a:t>(609) 468-7349</a:t>
            </a:r>
            <a:br>
              <a:rPr lang="en-US" sz="2000">
                <a:latin typeface="Palatino Linotype"/>
              </a:rPr>
            </a:br>
            <a:r>
              <a:rPr lang="en-US" sz="2000">
                <a:latin typeface="Palatino Linotype"/>
                <a:hlinkClick r:id="rId3"/>
              </a:rPr>
              <a:t>chimaobi.amutah@doe.nj.gov</a:t>
            </a:r>
            <a:endParaRPr lang="en-US" sz="2000" b="1">
              <a:latin typeface="Palatino Linotype"/>
            </a:endParaRPr>
          </a:p>
          <a:p>
            <a:pPr marL="0" indent="0">
              <a:buNone/>
            </a:pPr>
            <a:r>
              <a:rPr lang="en-US" sz="2000" b="1">
                <a:latin typeface="Palatino Linotype"/>
              </a:rPr>
              <a:t>Matthew Norcross</a:t>
            </a:r>
            <a:br>
              <a:rPr lang="en-US" sz="2000" b="1">
                <a:latin typeface="Palatino Linotype"/>
              </a:rPr>
            </a:br>
            <a:r>
              <a:rPr lang="en-US" sz="2000" i="1">
                <a:latin typeface="Palatino Linotype"/>
              </a:rPr>
              <a:t>Data Analyst</a:t>
            </a:r>
            <a:br>
              <a:rPr lang="en-US" sz="2000" b="1">
                <a:latin typeface="Palatino Linotype"/>
              </a:rPr>
            </a:br>
            <a:r>
              <a:rPr lang="en-US" sz="2000">
                <a:latin typeface="Palatino Linotype"/>
              </a:rPr>
              <a:t>(856) 372-0238</a:t>
            </a:r>
            <a:br>
              <a:rPr lang="en-US" sz="2000">
                <a:latin typeface="Palatino Linotype"/>
              </a:rPr>
            </a:br>
            <a:r>
              <a:rPr lang="en-US" sz="2000">
                <a:latin typeface="Palatino Linotype"/>
                <a:hlinkClick r:id="rId4"/>
              </a:rPr>
              <a:t>matthew.norcross@doe.nj.gov</a:t>
            </a:r>
            <a:endParaRPr lang="en-US" sz="2000">
              <a:latin typeface="Palatino Linotype"/>
            </a:endParaRPr>
          </a:p>
          <a:p>
            <a:pPr marL="0" indent="0">
              <a:buNone/>
            </a:pPr>
            <a:endParaRPr lang="en-US" sz="2000">
              <a:latin typeface="Palatino Linotype"/>
            </a:endParaRPr>
          </a:p>
        </p:txBody>
      </p:sp>
      <p:sp>
        <p:nvSpPr>
          <p:cNvPr id="5" name="Slide Number Placeholder 4">
            <a:extLst>
              <a:ext uri="{FF2B5EF4-FFF2-40B4-BE49-F238E27FC236}">
                <a16:creationId xmlns:a16="http://schemas.microsoft.com/office/drawing/2014/main" id="{5F6B0EB2-65A0-C478-3F75-55997E677A1B}"/>
              </a:ext>
            </a:extLst>
          </p:cNvPr>
          <p:cNvSpPr>
            <a:spLocks noGrp="1"/>
          </p:cNvSpPr>
          <p:nvPr>
            <p:ph type="sldNum" sz="quarter" idx="12"/>
          </p:nvPr>
        </p:nvSpPr>
        <p:spPr/>
        <p:txBody>
          <a:bodyPr/>
          <a:lstStyle/>
          <a:p>
            <a:fld id="{A3D1C70C-36A2-44FC-A083-98959550CFF4}" type="slidenum">
              <a:rPr lang="en-US" smtClean="0"/>
              <a:t>43</a:t>
            </a:fld>
            <a:endParaRPr lang="en-US"/>
          </a:p>
        </p:txBody>
      </p:sp>
      <p:sp>
        <p:nvSpPr>
          <p:cNvPr id="7" name="Content Placeholder 2">
            <a:extLst>
              <a:ext uri="{FF2B5EF4-FFF2-40B4-BE49-F238E27FC236}">
                <a16:creationId xmlns:a16="http://schemas.microsoft.com/office/drawing/2014/main" id="{23DCABA5-8AE2-4AAE-038C-4A40E8127CD0}"/>
              </a:ext>
            </a:extLst>
          </p:cNvPr>
          <p:cNvSpPr txBox="1">
            <a:spLocks/>
          </p:cNvSpPr>
          <p:nvPr/>
        </p:nvSpPr>
        <p:spPr>
          <a:xfrm>
            <a:off x="5879636" y="1284373"/>
            <a:ext cx="5737828" cy="4972824"/>
          </a:xfrm>
          <a:prstGeom prst="rect">
            <a:avLst/>
          </a:prstGeom>
        </p:spPr>
        <p:txBody>
          <a:bodyPr vert="horz" lIns="91440" tIns="45720" rIns="82296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Palatino Linotype"/>
              </a:rPr>
              <a:t>Jennifer Hobbs</a:t>
            </a:r>
            <a:br>
              <a:rPr lang="en-US" sz="2000" b="1">
                <a:latin typeface="Palatino Linotype"/>
              </a:rPr>
            </a:br>
            <a:r>
              <a:rPr lang="en-US" sz="2000" i="1">
                <a:latin typeface="Palatino Linotype"/>
              </a:rPr>
              <a:t>Data Specialist, RST-North</a:t>
            </a:r>
            <a:br>
              <a:rPr lang="en-US" sz="2000" b="1">
                <a:latin typeface="Palatino Linotype"/>
              </a:rPr>
            </a:br>
            <a:r>
              <a:rPr lang="en-US" sz="2000">
                <a:solidFill>
                  <a:srgbClr val="212121"/>
                </a:solidFill>
                <a:latin typeface="Palatino Linotype"/>
              </a:rPr>
              <a:t>(973) 902-6969</a:t>
            </a:r>
            <a:br>
              <a:rPr lang="en-US" sz="2000">
                <a:latin typeface="Palatino Linotype"/>
              </a:rPr>
            </a:br>
            <a:r>
              <a:rPr lang="en-US" sz="2000">
                <a:latin typeface="Palatino Linotype"/>
                <a:hlinkClick r:id="rId5"/>
              </a:rPr>
              <a:t>jennifer.hobbs@doe.nj.gov</a:t>
            </a:r>
            <a:r>
              <a:rPr lang="en-US" sz="2000">
                <a:latin typeface="Palatino Linotype"/>
              </a:rPr>
              <a:t> </a:t>
            </a:r>
            <a:endParaRPr lang="en-US" sz="2000" b="1">
              <a:latin typeface="Palatino Linotype"/>
            </a:endParaRPr>
          </a:p>
          <a:p>
            <a:pPr marL="0" indent="0">
              <a:buNone/>
            </a:pPr>
            <a:r>
              <a:rPr lang="en-US" sz="2000" b="1">
                <a:latin typeface="Palatino Linotype"/>
              </a:rPr>
              <a:t>Reina Irizarry-Clark</a:t>
            </a:r>
            <a:br>
              <a:rPr lang="en-US" sz="2000" b="1">
                <a:latin typeface="Palatino Linotype"/>
              </a:rPr>
            </a:br>
            <a:r>
              <a:rPr lang="en-US" sz="2000" i="1">
                <a:latin typeface="Palatino Linotype"/>
              </a:rPr>
              <a:t>Data Specialist, RST-Central</a:t>
            </a:r>
            <a:br>
              <a:rPr lang="en-US" sz="2000" b="1">
                <a:latin typeface="Palatino Linotype"/>
              </a:rPr>
            </a:br>
            <a:r>
              <a:rPr lang="en-US" sz="2000">
                <a:latin typeface="Palatino Linotype"/>
              </a:rPr>
              <a:t>(609) 658-0366</a:t>
            </a:r>
            <a:br>
              <a:rPr lang="en-US" sz="2000">
                <a:latin typeface="Palatino Linotype"/>
              </a:rPr>
            </a:br>
            <a:r>
              <a:rPr lang="en-US" sz="2000">
                <a:latin typeface="Palatino Linotype"/>
                <a:hlinkClick r:id="rId6"/>
              </a:rPr>
              <a:t>reina.irizarry-clark@doe.nj.gov</a:t>
            </a:r>
            <a:endParaRPr lang="en-US" sz="2000">
              <a:latin typeface="Palatino Linotype"/>
            </a:endParaRPr>
          </a:p>
          <a:p>
            <a:pPr marL="0" indent="0">
              <a:lnSpc>
                <a:spcPct val="100000"/>
              </a:lnSpc>
              <a:spcAft>
                <a:spcPts val="0"/>
              </a:spcAft>
              <a:buNone/>
            </a:pPr>
            <a:r>
              <a:rPr lang="en-US" sz="2000" b="1">
                <a:latin typeface="Palatino Linotype"/>
              </a:rPr>
              <a:t>Lindsay Wilhelmi-Guay</a:t>
            </a:r>
            <a:br>
              <a:rPr lang="en-US" sz="2000" b="1">
                <a:latin typeface="Palatino Linotype"/>
              </a:rPr>
            </a:br>
            <a:r>
              <a:rPr lang="en-US" sz="2000" i="1">
                <a:latin typeface="Palatino Linotype"/>
              </a:rPr>
              <a:t>Data Specialist, RST-South</a:t>
            </a:r>
            <a:br>
              <a:rPr lang="en-US" sz="2000" b="1">
                <a:latin typeface="Palatino Linotype"/>
              </a:rPr>
            </a:br>
            <a:r>
              <a:rPr lang="en-US" sz="2000">
                <a:latin typeface="Palatino Linotype"/>
              </a:rPr>
              <a:t>(856) 301-0087 </a:t>
            </a:r>
          </a:p>
          <a:p>
            <a:pPr marL="0" indent="0">
              <a:lnSpc>
                <a:spcPct val="100000"/>
              </a:lnSpc>
              <a:spcBef>
                <a:spcPts val="0"/>
              </a:spcBef>
              <a:buNone/>
            </a:pPr>
            <a:r>
              <a:rPr lang="en-US" sz="2000">
                <a:latin typeface="Palatino Linotype"/>
                <a:hlinkClick r:id="rId7"/>
              </a:rPr>
              <a:t>lindsay.wilhelmi-guay@doe.nj.gov</a:t>
            </a:r>
            <a:endParaRPr lang="en-US" sz="2000"/>
          </a:p>
        </p:txBody>
      </p:sp>
    </p:spTree>
    <p:extLst>
      <p:ext uri="{BB962C8B-B14F-4D97-AF65-F5344CB8AC3E}">
        <p14:creationId xmlns:p14="http://schemas.microsoft.com/office/powerpoint/2010/main" val="1542990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Questions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776990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a:xfrm>
            <a:off x="1142842" y="390900"/>
            <a:ext cx="10188924" cy="774828"/>
          </a:xfrm>
        </p:spPr>
        <p:txBody>
          <a:bodyPr/>
          <a:lstStyle/>
          <a:p>
            <a:r>
              <a:rPr lang="en-US" sz="4000">
                <a:latin typeface="Palatino Linotype"/>
              </a:rPr>
              <a:t>Thank You!</a:t>
            </a: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3" y="1756114"/>
            <a:ext cx="12191999" cy="2742763"/>
          </a:xfrm>
        </p:spPr>
        <p:txBody>
          <a:bodyPr vert="horz" lIns="0" tIns="45720" rIns="0" bIns="45720" rtlCol="0" anchor="t">
            <a:normAutofit/>
          </a:bodyPr>
          <a:lstStyle/>
          <a:p>
            <a:r>
              <a:rPr lang="en-US" sz="2000">
                <a:latin typeface="Palatino Linotype"/>
              </a:rPr>
              <a:t>New Jersey Department of Education: </a:t>
            </a:r>
            <a:r>
              <a:rPr lang="en-US" sz="2000">
                <a:solidFill>
                  <a:srgbClr val="0000FF"/>
                </a:solidFill>
                <a:latin typeface="Palatino Linotype"/>
                <a:hlinkClick r:id="rId3"/>
              </a:rPr>
              <a:t>nj.gov/education</a:t>
            </a:r>
            <a:endParaRPr lang="en-US" sz="2000">
              <a:latin typeface="Palatino Linotype"/>
            </a:endParaRPr>
          </a:p>
          <a:p>
            <a:endParaRPr lang="en-US" sz="2000">
              <a:latin typeface="Palatino Linotype"/>
            </a:endParaRPr>
          </a:p>
          <a:p>
            <a:r>
              <a:rPr lang="en-US" sz="2000">
                <a:latin typeface="Palatino Linotype"/>
              </a:rPr>
              <a:t>Office of Comprehensive Support: </a:t>
            </a:r>
            <a:r>
              <a:rPr lang="en-US" sz="2000">
                <a:latin typeface="Palatino Linotype"/>
                <a:hlinkClick r:id="rId4"/>
              </a:rPr>
              <a:t>OCS@doe.nj.gov</a:t>
            </a:r>
            <a:endParaRPr lang="en-US" sz="2000">
              <a:latin typeface="Palatino Linotype"/>
            </a:endParaRPr>
          </a:p>
          <a:p>
            <a:r>
              <a:rPr lang="en-US" sz="2000">
                <a:latin typeface="Palatino Linotype"/>
              </a:rPr>
              <a:t>ASP Technical Support: </a:t>
            </a:r>
            <a:r>
              <a:rPr lang="en-US" sz="2000">
                <a:latin typeface="Palatino Linotype"/>
                <a:hlinkClick r:id="rId5"/>
              </a:rPr>
              <a:t>ASP@doe.nj.gov</a:t>
            </a:r>
            <a:endParaRPr lang="en-US" sz="2000">
              <a:latin typeface="Palatino Linotype"/>
            </a:endParaRPr>
          </a:p>
          <a:p>
            <a:endParaRPr lang="en-US" sz="2000">
              <a:latin typeface="Palatino Linotype"/>
            </a:endParaRPr>
          </a:p>
          <a:p>
            <a:endParaRPr lang="en-US"/>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a:xfrm>
            <a:off x="0" y="4178837"/>
            <a:ext cx="12192000" cy="640081"/>
          </a:xfrm>
        </p:spPr>
        <p:txBody>
          <a:bodyPr lIns="0" rIns="0"/>
          <a:lstStyle/>
          <a:p>
            <a:pPr>
              <a:spcBef>
                <a:spcPts val="0"/>
              </a:spcBef>
              <a:spcAft>
                <a:spcPts val="0"/>
              </a:spcAft>
            </a:pPr>
            <a:r>
              <a:rPr lang="en-US"/>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6">
                  <a:extLst>
                    <a:ext uri="{A12FA001-AC4F-418D-AE19-62706E023703}">
                      <ahyp:hlinkClr xmlns:ahyp="http://schemas.microsoft.com/office/drawing/2018/hyperlinkcolor" val="tx"/>
                    </a:ext>
                  </a:extLst>
                </a:hlinkClick>
              </a:rPr>
              <a:t>Facebook: </a:t>
            </a:r>
            <a:br>
              <a:rPr lang="en-US">
                <a:solidFill>
                  <a:srgbClr val="0000FF"/>
                </a:solidFill>
                <a:hlinkClick r:id="rId6">
                  <a:extLst>
                    <a:ext uri="{A12FA001-AC4F-418D-AE19-62706E023703}">
                      <ahyp:hlinkClr xmlns:ahyp="http://schemas.microsoft.com/office/drawing/2018/hyperlinkcolor" val="tx"/>
                    </a:ext>
                  </a:extLst>
                </a:hlinkClick>
              </a:rPr>
            </a:br>
            <a:r>
              <a:rPr lang="en-US">
                <a:solidFill>
                  <a:srgbClr val="0000FF"/>
                </a:solidFill>
                <a:hlinkClick r:id="rId6">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7">
                  <a:extLst>
                    <a:ext uri="{A12FA001-AC4F-418D-AE19-62706E023703}">
                      <ahyp:hlinkClr xmlns:ahyp="http://schemas.microsoft.com/office/drawing/2018/hyperlinkcolor" val="tx"/>
                    </a:ext>
                  </a:extLst>
                </a:hlinkClick>
              </a:rPr>
              <a:t>Twitter: @NewJerseyDOE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8">
                  <a:extLst>
                    <a:ext uri="{A12FA001-AC4F-418D-AE19-62706E023703}">
                      <ahyp:hlinkClr xmlns:ahyp="http://schemas.microsoft.com/office/drawing/2018/hyperlinkcolor" val="tx"/>
                    </a:ext>
                  </a:extLst>
                </a:hlinkClick>
              </a:rPr>
              <a:t>Instagram: </a:t>
            </a:r>
            <a:br>
              <a:rPr lang="en-US">
                <a:solidFill>
                  <a:srgbClr val="0000FF"/>
                </a:solidFill>
                <a:hlinkClick r:id="rId8">
                  <a:extLst>
                    <a:ext uri="{A12FA001-AC4F-418D-AE19-62706E023703}">
                      <ahyp:hlinkClr xmlns:ahyp="http://schemas.microsoft.com/office/drawing/2018/hyperlinkcolor" val="tx"/>
                    </a:ext>
                  </a:extLst>
                </a:hlinkClick>
              </a:rPr>
            </a:br>
            <a:r>
              <a:rPr lang="en-US">
                <a:solidFill>
                  <a:srgbClr val="0000FF"/>
                </a:solidFill>
                <a:hlinkClick r:id="rId8">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5392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192488"/>
            <a:ext cx="12191999" cy="1803815"/>
          </a:xfrm>
          <a:prstGeom prst="rect">
            <a:avLst/>
          </a:prstGeom>
        </p:spPr>
        <p:txBody>
          <a:bodyPr lIns="91440" tIns="45720" rIns="91440" bIns="45720" anchor="b"/>
          <a:lstStyle/>
          <a:p>
            <a:r>
              <a:rPr lang="en-US" sz="4000">
                <a:latin typeface="Palatino Linotype"/>
              </a:rPr>
              <a:t>Annual School Plans and S.M.A.R.T. Goals</a:t>
            </a:r>
            <a:endParaRPr lang="en-US"/>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40687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CE8-E198-15E1-4169-46AEAC88FB4F}"/>
              </a:ext>
            </a:extLst>
          </p:cNvPr>
          <p:cNvSpPr>
            <a:spLocks noGrp="1"/>
          </p:cNvSpPr>
          <p:nvPr>
            <p:ph type="ctrTitle"/>
          </p:nvPr>
        </p:nvSpPr>
        <p:spPr>
          <a:xfrm>
            <a:off x="0" y="914400"/>
            <a:ext cx="12191999" cy="1603009"/>
          </a:xfrm>
        </p:spPr>
        <p:txBody>
          <a:bodyPr/>
          <a:lstStyle/>
          <a:p>
            <a:r>
              <a:rPr lang="en-US" sz="3600"/>
              <a:t>Acronyms To Know</a:t>
            </a:r>
          </a:p>
        </p:txBody>
      </p:sp>
      <p:sp>
        <p:nvSpPr>
          <p:cNvPr id="3" name="Subtitle 2">
            <a:extLst>
              <a:ext uri="{FF2B5EF4-FFF2-40B4-BE49-F238E27FC236}">
                <a16:creationId xmlns:a16="http://schemas.microsoft.com/office/drawing/2014/main" id="{28572BAD-FBBF-1CFF-C04F-5E402CF3F071}"/>
              </a:ext>
            </a:extLst>
          </p:cNvPr>
          <p:cNvSpPr>
            <a:spLocks noGrp="1"/>
          </p:cNvSpPr>
          <p:nvPr>
            <p:ph type="subTitle" idx="1"/>
          </p:nvPr>
        </p:nvSpPr>
        <p:spPr>
          <a:xfrm>
            <a:off x="1" y="2631688"/>
            <a:ext cx="12191998" cy="4226311"/>
          </a:xfrm>
        </p:spPr>
        <p:txBody>
          <a:bodyPr numCol="2">
            <a:normAutofit/>
          </a:bodyPr>
          <a:lstStyle/>
          <a:p>
            <a:pPr algn="l"/>
            <a:r>
              <a:rPr lang="en-US" sz="2400"/>
              <a:t>ASP – Annual School Plan</a:t>
            </a:r>
          </a:p>
          <a:p>
            <a:pPr algn="l"/>
            <a:r>
              <a:rPr lang="en-US" sz="2400"/>
              <a:t>ASPS – e-Annual School Planning System</a:t>
            </a:r>
          </a:p>
          <a:p>
            <a:pPr algn="l"/>
            <a:r>
              <a:rPr lang="en-US" sz="2400"/>
              <a:t>CNA - Comprehensive Needs Assessment</a:t>
            </a:r>
          </a:p>
          <a:p>
            <a:pPr algn="l"/>
            <a:r>
              <a:rPr lang="en-US" sz="2400"/>
              <a:t>ESSA – Every Student Succeeds Act</a:t>
            </a:r>
          </a:p>
          <a:p>
            <a:pPr algn="l"/>
            <a:r>
              <a:rPr lang="en-US" sz="2400"/>
              <a:t>PPN – Priority Performance Need</a:t>
            </a:r>
          </a:p>
          <a:p>
            <a:pPr algn="l"/>
            <a:r>
              <a:rPr lang="en-US" sz="2400"/>
              <a:t>OCS – Office of Comprehensive </a:t>
            </a:r>
            <a:r>
              <a:rPr lang="en-US" sz="2400" dirty="0"/>
              <a:t>Support</a:t>
            </a:r>
            <a:endParaRPr lang="en-US" sz="2400"/>
          </a:p>
          <a:p>
            <a:pPr algn="l"/>
            <a:r>
              <a:rPr lang="en-US" sz="2400"/>
              <a:t>RCA - Root Cause Analysis</a:t>
            </a:r>
          </a:p>
          <a:p>
            <a:pPr algn="l"/>
            <a:r>
              <a:rPr lang="en-US" sz="2400"/>
              <a:t>RST – Regional Support Team</a:t>
            </a:r>
          </a:p>
          <a:p>
            <a:pPr algn="l"/>
            <a:r>
              <a:rPr lang="en-US" sz="2400"/>
              <a:t>SIA – School Improvement Award</a:t>
            </a:r>
          </a:p>
          <a:p>
            <a:pPr algn="l"/>
            <a:r>
              <a:rPr lang="en-US" sz="2400" b="1" i="1">
                <a:solidFill>
                  <a:srgbClr val="0070C0"/>
                </a:solidFill>
              </a:rPr>
              <a:t>S.M.A.R.T.</a:t>
            </a:r>
          </a:p>
          <a:p>
            <a:pPr algn="l"/>
            <a:r>
              <a:rPr lang="en-US" sz="2400"/>
              <a:t>SPR – School Performance Reports</a:t>
            </a:r>
          </a:p>
        </p:txBody>
      </p:sp>
    </p:spTree>
    <p:extLst>
      <p:ext uri="{BB962C8B-B14F-4D97-AF65-F5344CB8AC3E}">
        <p14:creationId xmlns:p14="http://schemas.microsoft.com/office/powerpoint/2010/main" val="172849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5D7D-8314-E565-2374-9608E179DC58}"/>
              </a:ext>
            </a:extLst>
          </p:cNvPr>
          <p:cNvSpPr>
            <a:spLocks noGrp="1"/>
          </p:cNvSpPr>
          <p:nvPr>
            <p:ph type="title"/>
          </p:nvPr>
        </p:nvSpPr>
        <p:spPr/>
        <p:txBody>
          <a:bodyPr/>
          <a:lstStyle/>
          <a:p>
            <a:r>
              <a:rPr lang="en-US"/>
              <a:t>S.M.A.R.T. Goals - Definition</a:t>
            </a:r>
          </a:p>
        </p:txBody>
      </p:sp>
      <p:sp>
        <p:nvSpPr>
          <p:cNvPr id="4" name="Slide Number Placeholder 3">
            <a:extLst>
              <a:ext uri="{FF2B5EF4-FFF2-40B4-BE49-F238E27FC236}">
                <a16:creationId xmlns:a16="http://schemas.microsoft.com/office/drawing/2014/main" id="{D69CB5FB-6C2A-3B6D-2296-4CB696D2F2EC}"/>
              </a:ext>
            </a:extLst>
          </p:cNvPr>
          <p:cNvSpPr>
            <a:spLocks noGrp="1"/>
          </p:cNvSpPr>
          <p:nvPr>
            <p:ph type="sldNum" sz="quarter" idx="10"/>
          </p:nvPr>
        </p:nvSpPr>
        <p:spPr/>
        <p:txBody>
          <a:bodyPr/>
          <a:lstStyle/>
          <a:p>
            <a:fld id="{A3D1C70C-36A2-44FC-A083-98959550CFF4}" type="slidenum">
              <a:rPr lang="en-US" smtClean="0"/>
              <a:pPr/>
              <a:t>7</a:t>
            </a:fld>
            <a:endParaRPr lang="en-US"/>
          </a:p>
        </p:txBody>
      </p:sp>
      <p:graphicFrame>
        <p:nvGraphicFramePr>
          <p:cNvPr id="5" name="Table 4">
            <a:extLst>
              <a:ext uri="{FF2B5EF4-FFF2-40B4-BE49-F238E27FC236}">
                <a16:creationId xmlns:a16="http://schemas.microsoft.com/office/drawing/2014/main" id="{41308062-99EF-4A57-CD4C-9A8D7DBBA121}"/>
              </a:ext>
            </a:extLst>
          </p:cNvPr>
          <p:cNvGraphicFramePr>
            <a:graphicFrameLocks noGrp="1"/>
          </p:cNvGraphicFramePr>
          <p:nvPr/>
        </p:nvGraphicFramePr>
        <p:xfrm>
          <a:off x="758366" y="1773184"/>
          <a:ext cx="10595434" cy="4057248"/>
        </p:xfrm>
        <a:graphic>
          <a:graphicData uri="http://schemas.openxmlformats.org/drawingml/2006/table">
            <a:tbl>
              <a:tblPr firstRow="1" firstCol="1" bandRow="1"/>
              <a:tblGrid>
                <a:gridCol w="1559321">
                  <a:extLst>
                    <a:ext uri="{9D8B030D-6E8A-4147-A177-3AD203B41FA5}">
                      <a16:colId xmlns:a16="http://schemas.microsoft.com/office/drawing/2014/main" val="1025250199"/>
                    </a:ext>
                  </a:extLst>
                </a:gridCol>
                <a:gridCol w="9036113">
                  <a:extLst>
                    <a:ext uri="{9D8B030D-6E8A-4147-A177-3AD203B41FA5}">
                      <a16:colId xmlns:a16="http://schemas.microsoft.com/office/drawing/2014/main" val="3886658301"/>
                    </a:ext>
                  </a:extLst>
                </a:gridCol>
              </a:tblGrid>
              <a:tr h="676208">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Area</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17804315"/>
                  </a:ext>
                </a:extLst>
              </a:tr>
              <a:tr h="676208">
                <a:tc>
                  <a:txBody>
                    <a:bodyPr/>
                    <a:lstStyle/>
                    <a:p>
                      <a:pPr marL="0" marR="0" algn="ctr">
                        <a:lnSpc>
                          <a:spcPct val="107000"/>
                        </a:lnSpc>
                        <a:spcBef>
                          <a:spcPts val="0"/>
                        </a:spcBef>
                        <a:spcAft>
                          <a:spcPts val="0"/>
                        </a:spcAft>
                      </a:pPr>
                      <a:r>
                        <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Specific</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Focuses on a single, specific student, personnel, or stakeholder outcome (if Targeted school, focuses on identified subgroup).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4357605"/>
                  </a:ext>
                </a:extLst>
              </a:tr>
              <a:tr h="676208">
                <a:tc>
                  <a:txBody>
                    <a:bodyPr/>
                    <a:lstStyle/>
                    <a:p>
                      <a:pPr marL="0" marR="0" algn="ctr">
                        <a:lnSpc>
                          <a:spcPct val="107000"/>
                        </a:lnSpc>
                        <a:spcBef>
                          <a:spcPts val="0"/>
                        </a:spcBef>
                        <a:spcAft>
                          <a:spcPts val="0"/>
                        </a:spcAft>
                      </a:pPr>
                      <a:r>
                        <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Measurable</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Includes a quantifiable metric (i.e. number, percent, percentile, etc.) to be reached.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1456189"/>
                  </a:ext>
                </a:extLst>
              </a:tr>
              <a:tr h="676208">
                <a:tc>
                  <a:txBody>
                    <a:bodyPr/>
                    <a:lstStyle/>
                    <a:p>
                      <a:pPr marL="0" marR="0" algn="ctr">
                        <a:lnSpc>
                          <a:spcPct val="107000"/>
                        </a:lnSpc>
                        <a:spcBef>
                          <a:spcPts val="0"/>
                        </a:spcBef>
                        <a:spcAft>
                          <a:spcPts val="0"/>
                        </a:spcAft>
                      </a:pPr>
                      <a:r>
                        <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Attainable</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Is something that a school may plausibly achieve with 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013655"/>
                  </a:ext>
                </a:extLst>
              </a:tr>
              <a:tr h="676208">
                <a:tc>
                  <a:txBody>
                    <a:bodyPr/>
                    <a:lstStyle/>
                    <a:p>
                      <a:pPr marL="0" marR="0" algn="ctr">
                        <a:lnSpc>
                          <a:spcPct val="107000"/>
                        </a:lnSpc>
                        <a:spcBef>
                          <a:spcPts val="0"/>
                        </a:spcBef>
                        <a:spcAft>
                          <a:spcPts val="0"/>
                        </a:spcAft>
                      </a:pPr>
                      <a:r>
                        <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Relevant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Is directly relevant to improving an accountability metric.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708943"/>
                  </a:ext>
                </a:extLst>
              </a:tr>
              <a:tr h="676208">
                <a:tc>
                  <a:txBody>
                    <a:bodyPr/>
                    <a:lstStyle/>
                    <a:p>
                      <a:pPr marL="0" marR="0" algn="ctr">
                        <a:lnSpc>
                          <a:spcPct val="107000"/>
                        </a:lnSpc>
                        <a:spcBef>
                          <a:spcPts val="0"/>
                        </a:spcBef>
                        <a:spcAft>
                          <a:spcPts val="0"/>
                        </a:spcAft>
                      </a:pPr>
                      <a:r>
                        <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Time-bound</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Has a target date/month to be achieved within the project period.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247208"/>
                  </a:ext>
                </a:extLst>
              </a:tr>
            </a:tbl>
          </a:graphicData>
        </a:graphic>
      </p:graphicFrame>
    </p:spTree>
    <p:extLst>
      <p:ext uri="{BB962C8B-B14F-4D97-AF65-F5344CB8AC3E}">
        <p14:creationId xmlns:p14="http://schemas.microsoft.com/office/powerpoint/2010/main" val="110804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FA9A8-5F08-9912-EF34-D740B8DC5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49464-E8A3-E63D-1DB0-05364BD6ECEF}"/>
              </a:ext>
            </a:extLst>
          </p:cNvPr>
          <p:cNvSpPr>
            <a:spLocks noGrp="1"/>
          </p:cNvSpPr>
          <p:nvPr>
            <p:ph type="title"/>
          </p:nvPr>
        </p:nvSpPr>
        <p:spPr/>
        <p:txBody>
          <a:bodyPr/>
          <a:lstStyle/>
          <a:p>
            <a:r>
              <a:rPr lang="en-US"/>
              <a:t>S.M.A.R.T. Goals - Examples</a:t>
            </a:r>
          </a:p>
        </p:txBody>
      </p:sp>
      <p:sp>
        <p:nvSpPr>
          <p:cNvPr id="4" name="Slide Number Placeholder 3">
            <a:extLst>
              <a:ext uri="{FF2B5EF4-FFF2-40B4-BE49-F238E27FC236}">
                <a16:creationId xmlns:a16="http://schemas.microsoft.com/office/drawing/2014/main" id="{65CB7684-21FB-5F39-7587-80D7CD7ADED7}"/>
              </a:ext>
            </a:extLst>
          </p:cNvPr>
          <p:cNvSpPr>
            <a:spLocks noGrp="1"/>
          </p:cNvSpPr>
          <p:nvPr>
            <p:ph type="sldNum" sz="quarter" idx="10"/>
          </p:nvPr>
        </p:nvSpPr>
        <p:spPr/>
        <p:txBody>
          <a:bodyPr/>
          <a:lstStyle/>
          <a:p>
            <a:fld id="{A3D1C70C-36A2-44FC-A083-98959550CFF4}" type="slidenum">
              <a:rPr lang="en-US" smtClean="0"/>
              <a:pPr/>
              <a:t>8</a:t>
            </a:fld>
            <a:endParaRPr lang="en-US"/>
          </a:p>
        </p:txBody>
      </p:sp>
      <p:sp>
        <p:nvSpPr>
          <p:cNvPr id="9" name="TextBox 8">
            <a:extLst>
              <a:ext uri="{FF2B5EF4-FFF2-40B4-BE49-F238E27FC236}">
                <a16:creationId xmlns:a16="http://schemas.microsoft.com/office/drawing/2014/main" id="{C2677AED-FDA9-0C71-31EB-588F73A920CE}"/>
              </a:ext>
            </a:extLst>
          </p:cNvPr>
          <p:cNvSpPr txBox="1"/>
          <p:nvPr/>
        </p:nvSpPr>
        <p:spPr>
          <a:xfrm>
            <a:off x="350822" y="1475779"/>
            <a:ext cx="6097508" cy="923330"/>
          </a:xfrm>
          <a:prstGeom prst="rect">
            <a:avLst/>
          </a:prstGeom>
          <a:noFill/>
          <a:ln>
            <a:solidFill>
              <a:schemeClr val="tx1"/>
            </a:solidFill>
          </a:ln>
        </p:spPr>
        <p:txBody>
          <a:bodyPr wrap="square">
            <a:spAutoFit/>
          </a:bodyPr>
          <a:lstStyle/>
          <a:p>
            <a:pPr algn="ctr"/>
            <a:r>
              <a:rPr lang="en-US" sz="1800">
                <a:effectLst/>
                <a:latin typeface="Calibri" panose="020F0502020204030204" pitchFamily="34" charset="0"/>
                <a:ea typeface="Calibri" panose="020F0502020204030204" pitchFamily="34" charset="0"/>
              </a:rPr>
              <a:t>By May 1, 2025 at least eight of ten ELL teachers will receive a rating of proficient or better on the School X bilingual instructional supports rubric.</a:t>
            </a:r>
            <a:endParaRPr lang="en-US" sz="2000"/>
          </a:p>
        </p:txBody>
      </p:sp>
      <p:sp>
        <p:nvSpPr>
          <p:cNvPr id="11" name="TextBox 10">
            <a:extLst>
              <a:ext uri="{FF2B5EF4-FFF2-40B4-BE49-F238E27FC236}">
                <a16:creationId xmlns:a16="http://schemas.microsoft.com/office/drawing/2014/main" id="{3DAC1953-AE14-6268-D795-16EF71AF7751}"/>
              </a:ext>
            </a:extLst>
          </p:cNvPr>
          <p:cNvSpPr txBox="1"/>
          <p:nvPr/>
        </p:nvSpPr>
        <p:spPr>
          <a:xfrm>
            <a:off x="350822" y="2602785"/>
            <a:ext cx="6097508" cy="707886"/>
          </a:xfrm>
          <a:prstGeom prst="rect">
            <a:avLst/>
          </a:prstGeom>
          <a:noFill/>
          <a:ln>
            <a:solidFill>
              <a:schemeClr val="tx1"/>
            </a:solidFill>
          </a:ln>
        </p:spPr>
        <p:txBody>
          <a:bodyPr wrap="square">
            <a:spAutoFit/>
          </a:bodyPr>
          <a:lstStyle/>
          <a:p>
            <a:pPr algn="ctr"/>
            <a:r>
              <a:rPr lang="en-US" sz="2000" b="0" i="0" u="none" strike="noStrike">
                <a:solidFill>
                  <a:srgbClr val="000000"/>
                </a:solidFill>
                <a:effectLst/>
                <a:latin typeface="Calibri" panose="020F0502020204030204" pitchFamily="34" charset="0"/>
              </a:rPr>
              <a:t>By June 2025 the chronic absenteeism rate for 6th grade will see a year-over-year reduction from 35% to 25%. </a:t>
            </a:r>
            <a:endParaRPr lang="en-US" sz="2000"/>
          </a:p>
        </p:txBody>
      </p:sp>
      <p:sp>
        <p:nvSpPr>
          <p:cNvPr id="13" name="TextBox 12">
            <a:extLst>
              <a:ext uri="{FF2B5EF4-FFF2-40B4-BE49-F238E27FC236}">
                <a16:creationId xmlns:a16="http://schemas.microsoft.com/office/drawing/2014/main" id="{2B93E3D3-87F7-DB8C-B94F-46888F15AF41}"/>
              </a:ext>
            </a:extLst>
          </p:cNvPr>
          <p:cNvSpPr txBox="1"/>
          <p:nvPr/>
        </p:nvSpPr>
        <p:spPr>
          <a:xfrm>
            <a:off x="350822" y="3431013"/>
            <a:ext cx="6097508" cy="1323439"/>
          </a:xfrm>
          <a:prstGeom prst="rect">
            <a:avLst/>
          </a:prstGeom>
          <a:noFill/>
          <a:ln>
            <a:solidFill>
              <a:schemeClr val="tx1"/>
            </a:solidFill>
          </a:ln>
        </p:spPr>
        <p:txBody>
          <a:bodyPr wrap="square">
            <a:spAutoFit/>
          </a:bodyPr>
          <a:lstStyle/>
          <a:p>
            <a:pPr marL="22860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By December 2024 95% of 9</a:t>
            </a:r>
            <a:r>
              <a:rPr lang="en-US" sz="2000" baseline="30000">
                <a:effectLst/>
                <a:latin typeface="Calibri" panose="020F0502020204030204" pitchFamily="34" charset="0"/>
                <a:ea typeface="Calibri" panose="020F0502020204030204" pitchFamily="34" charset="0"/>
                <a:cs typeface="Calibri" panose="020F0502020204030204" pitchFamily="34" charset="0"/>
              </a:rPr>
              <a:t>th</a:t>
            </a:r>
            <a:r>
              <a:rPr lang="en-US" sz="2000">
                <a:effectLst/>
                <a:latin typeface="Calibri" panose="020F0502020204030204" pitchFamily="34" charset="0"/>
                <a:ea typeface="Calibri" panose="020F0502020204030204" pitchFamily="34" charset="0"/>
                <a:cs typeface="Calibri" panose="020F0502020204030204" pitchFamily="34" charset="0"/>
              </a:rPr>
              <a:t> grade students will be placed in on-time graduation support tiers based on their core course grade, attendance, and disciplinary referrals.</a:t>
            </a:r>
            <a:endParaRPr lang="en-US" sz="200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724A2CFD-E968-DBA6-0ED9-6B1E637DF9EE}"/>
              </a:ext>
            </a:extLst>
          </p:cNvPr>
          <p:cNvSpPr txBox="1"/>
          <p:nvPr/>
        </p:nvSpPr>
        <p:spPr>
          <a:xfrm>
            <a:off x="350822" y="4874794"/>
            <a:ext cx="6097508" cy="1200329"/>
          </a:xfrm>
          <a:prstGeom prst="rect">
            <a:avLst/>
          </a:prstGeom>
          <a:noFill/>
          <a:ln>
            <a:solidFill>
              <a:schemeClr val="tx1"/>
            </a:solidFill>
          </a:ln>
        </p:spPr>
        <p:txBody>
          <a:bodyPr wrap="square">
            <a:spAutoFit/>
          </a:bodyPr>
          <a:lstStyle/>
          <a:p>
            <a:pPr algn="ctr"/>
            <a:r>
              <a:rPr lang="en-US" sz="1800">
                <a:effectLst/>
                <a:latin typeface="Calibri" panose="020F0502020204030204" pitchFamily="34" charset="0"/>
                <a:ea typeface="Calibri" panose="020F0502020204030204" pitchFamily="34" charset="0"/>
              </a:rPr>
              <a:t>By May 2025, 90% of 8</a:t>
            </a:r>
            <a:r>
              <a:rPr lang="en-US" sz="1800" baseline="30000">
                <a:effectLst/>
                <a:latin typeface="Calibri" panose="020F0502020204030204" pitchFamily="34" charset="0"/>
                <a:ea typeface="Calibri" panose="020F0502020204030204" pitchFamily="34" charset="0"/>
              </a:rPr>
              <a:t>th</a:t>
            </a:r>
            <a:r>
              <a:rPr lang="en-US" sz="1800">
                <a:effectLst/>
                <a:latin typeface="Calibri" panose="020F0502020204030204" pitchFamily="34" charset="0"/>
                <a:ea typeface="Calibri" panose="020F0502020204030204" pitchFamily="34" charset="0"/>
              </a:rPr>
              <a:t> grade students who attended after school tutoring in mathematics anchor skills regularly (75% of sessions) will meet their end-of-year growth targets on the _____ mathematics assessment platform.</a:t>
            </a:r>
            <a:endParaRPr lang="en-US" sz="2000"/>
          </a:p>
        </p:txBody>
      </p:sp>
      <p:sp>
        <p:nvSpPr>
          <p:cNvPr id="16" name="TextBox 15">
            <a:extLst>
              <a:ext uri="{FF2B5EF4-FFF2-40B4-BE49-F238E27FC236}">
                <a16:creationId xmlns:a16="http://schemas.microsoft.com/office/drawing/2014/main" id="{686B4DC6-0FEC-A26C-82F8-5749F0286EE3}"/>
              </a:ext>
            </a:extLst>
          </p:cNvPr>
          <p:cNvSpPr txBox="1"/>
          <p:nvPr/>
        </p:nvSpPr>
        <p:spPr>
          <a:xfrm>
            <a:off x="7134131" y="1621472"/>
            <a:ext cx="3983525" cy="707886"/>
          </a:xfrm>
          <a:prstGeom prst="rect">
            <a:avLst/>
          </a:prstGeom>
          <a:noFill/>
        </p:spPr>
        <p:txBody>
          <a:bodyPr wrap="square" rtlCol="0">
            <a:spAutoFit/>
          </a:bodyPr>
          <a:lstStyle/>
          <a:p>
            <a:pPr algn="ctr"/>
            <a:r>
              <a:rPr lang="en-US" sz="4000">
                <a:highlight>
                  <a:srgbClr val="00FFFF"/>
                </a:highlight>
              </a:rPr>
              <a:t>Specific</a:t>
            </a:r>
          </a:p>
        </p:txBody>
      </p:sp>
      <p:sp>
        <p:nvSpPr>
          <p:cNvPr id="17" name="TextBox 16">
            <a:extLst>
              <a:ext uri="{FF2B5EF4-FFF2-40B4-BE49-F238E27FC236}">
                <a16:creationId xmlns:a16="http://schemas.microsoft.com/office/drawing/2014/main" id="{AB2A3ACE-B325-6B46-889E-CDBD4A07B206}"/>
              </a:ext>
            </a:extLst>
          </p:cNvPr>
          <p:cNvSpPr txBox="1"/>
          <p:nvPr/>
        </p:nvSpPr>
        <p:spPr>
          <a:xfrm>
            <a:off x="7134130" y="2478607"/>
            <a:ext cx="3983525" cy="707886"/>
          </a:xfrm>
          <a:prstGeom prst="rect">
            <a:avLst/>
          </a:prstGeom>
          <a:noFill/>
        </p:spPr>
        <p:txBody>
          <a:bodyPr wrap="square" rtlCol="0">
            <a:spAutoFit/>
          </a:bodyPr>
          <a:lstStyle/>
          <a:p>
            <a:pPr algn="ctr"/>
            <a:r>
              <a:rPr lang="en-US" sz="4000">
                <a:highlight>
                  <a:srgbClr val="FF00FF"/>
                </a:highlight>
              </a:rPr>
              <a:t>Measurable</a:t>
            </a:r>
          </a:p>
        </p:txBody>
      </p:sp>
      <p:sp>
        <p:nvSpPr>
          <p:cNvPr id="18" name="TextBox 17">
            <a:extLst>
              <a:ext uri="{FF2B5EF4-FFF2-40B4-BE49-F238E27FC236}">
                <a16:creationId xmlns:a16="http://schemas.microsoft.com/office/drawing/2014/main" id="{FB9CA437-AAED-7B49-BEF0-94055D39E7A5}"/>
              </a:ext>
            </a:extLst>
          </p:cNvPr>
          <p:cNvSpPr txBox="1"/>
          <p:nvPr/>
        </p:nvSpPr>
        <p:spPr>
          <a:xfrm>
            <a:off x="7134130" y="3329698"/>
            <a:ext cx="3983525" cy="707886"/>
          </a:xfrm>
          <a:prstGeom prst="rect">
            <a:avLst/>
          </a:prstGeom>
          <a:noFill/>
        </p:spPr>
        <p:txBody>
          <a:bodyPr wrap="square" rtlCol="0">
            <a:spAutoFit/>
          </a:bodyPr>
          <a:lstStyle/>
          <a:p>
            <a:pPr algn="ctr"/>
            <a:r>
              <a:rPr lang="en-US" sz="4000"/>
              <a:t>Attainable</a:t>
            </a:r>
          </a:p>
        </p:txBody>
      </p:sp>
      <p:sp>
        <p:nvSpPr>
          <p:cNvPr id="19" name="TextBox 18">
            <a:extLst>
              <a:ext uri="{FF2B5EF4-FFF2-40B4-BE49-F238E27FC236}">
                <a16:creationId xmlns:a16="http://schemas.microsoft.com/office/drawing/2014/main" id="{45F0344A-F5E5-6977-FF41-EE17BDE36A63}"/>
              </a:ext>
            </a:extLst>
          </p:cNvPr>
          <p:cNvSpPr txBox="1"/>
          <p:nvPr/>
        </p:nvSpPr>
        <p:spPr>
          <a:xfrm>
            <a:off x="7134129" y="4180789"/>
            <a:ext cx="3983525" cy="707886"/>
          </a:xfrm>
          <a:prstGeom prst="rect">
            <a:avLst/>
          </a:prstGeom>
          <a:noFill/>
        </p:spPr>
        <p:txBody>
          <a:bodyPr wrap="square" rtlCol="0">
            <a:spAutoFit/>
          </a:bodyPr>
          <a:lstStyle/>
          <a:p>
            <a:pPr algn="ctr"/>
            <a:r>
              <a:rPr lang="en-US" sz="4000">
                <a:highlight>
                  <a:srgbClr val="C0C0C0"/>
                </a:highlight>
              </a:rPr>
              <a:t>Relevant</a:t>
            </a:r>
          </a:p>
        </p:txBody>
      </p:sp>
      <p:sp>
        <p:nvSpPr>
          <p:cNvPr id="20" name="TextBox 19">
            <a:extLst>
              <a:ext uri="{FF2B5EF4-FFF2-40B4-BE49-F238E27FC236}">
                <a16:creationId xmlns:a16="http://schemas.microsoft.com/office/drawing/2014/main" id="{E2C907A7-6D80-D384-2B86-11F1DCBB0578}"/>
              </a:ext>
            </a:extLst>
          </p:cNvPr>
          <p:cNvSpPr txBox="1"/>
          <p:nvPr/>
        </p:nvSpPr>
        <p:spPr>
          <a:xfrm>
            <a:off x="7134128" y="4974321"/>
            <a:ext cx="3983525" cy="707886"/>
          </a:xfrm>
          <a:prstGeom prst="rect">
            <a:avLst/>
          </a:prstGeom>
          <a:noFill/>
        </p:spPr>
        <p:txBody>
          <a:bodyPr wrap="square" rtlCol="0">
            <a:spAutoFit/>
          </a:bodyPr>
          <a:lstStyle/>
          <a:p>
            <a:pPr algn="ctr"/>
            <a:r>
              <a:rPr lang="en-US" sz="4000">
                <a:highlight>
                  <a:srgbClr val="00FF00"/>
                </a:highlight>
              </a:rPr>
              <a:t>Time-bound</a:t>
            </a:r>
          </a:p>
        </p:txBody>
      </p:sp>
    </p:spTree>
    <p:extLst>
      <p:ext uri="{BB962C8B-B14F-4D97-AF65-F5344CB8AC3E}">
        <p14:creationId xmlns:p14="http://schemas.microsoft.com/office/powerpoint/2010/main" val="253655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FA9A8-5F08-9912-EF34-D740B8DC5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49464-E8A3-E63D-1DB0-05364BD6ECEF}"/>
              </a:ext>
            </a:extLst>
          </p:cNvPr>
          <p:cNvSpPr>
            <a:spLocks noGrp="1"/>
          </p:cNvSpPr>
          <p:nvPr>
            <p:ph type="title"/>
          </p:nvPr>
        </p:nvSpPr>
        <p:spPr/>
        <p:txBody>
          <a:bodyPr/>
          <a:lstStyle/>
          <a:p>
            <a:r>
              <a:rPr lang="en-US"/>
              <a:t>S.M.A.R.T. Goals - Examples</a:t>
            </a:r>
          </a:p>
        </p:txBody>
      </p:sp>
      <p:sp>
        <p:nvSpPr>
          <p:cNvPr id="4" name="Slide Number Placeholder 3">
            <a:extLst>
              <a:ext uri="{FF2B5EF4-FFF2-40B4-BE49-F238E27FC236}">
                <a16:creationId xmlns:a16="http://schemas.microsoft.com/office/drawing/2014/main" id="{65CB7684-21FB-5F39-7587-80D7CD7ADED7}"/>
              </a:ext>
            </a:extLst>
          </p:cNvPr>
          <p:cNvSpPr>
            <a:spLocks noGrp="1"/>
          </p:cNvSpPr>
          <p:nvPr>
            <p:ph type="sldNum" sz="quarter" idx="10"/>
          </p:nvPr>
        </p:nvSpPr>
        <p:spPr/>
        <p:txBody>
          <a:bodyPr/>
          <a:lstStyle/>
          <a:p>
            <a:fld id="{A3D1C70C-36A2-44FC-A083-98959550CFF4}" type="slidenum">
              <a:rPr lang="en-US" smtClean="0"/>
              <a:pPr/>
              <a:t>9</a:t>
            </a:fld>
            <a:endParaRPr lang="en-US"/>
          </a:p>
        </p:txBody>
      </p:sp>
      <p:sp>
        <p:nvSpPr>
          <p:cNvPr id="9" name="TextBox 8">
            <a:extLst>
              <a:ext uri="{FF2B5EF4-FFF2-40B4-BE49-F238E27FC236}">
                <a16:creationId xmlns:a16="http://schemas.microsoft.com/office/drawing/2014/main" id="{C2677AED-FDA9-0C71-31EB-588F73A920CE}"/>
              </a:ext>
            </a:extLst>
          </p:cNvPr>
          <p:cNvSpPr txBox="1"/>
          <p:nvPr/>
        </p:nvSpPr>
        <p:spPr>
          <a:xfrm>
            <a:off x="350822" y="1475779"/>
            <a:ext cx="6097508" cy="923330"/>
          </a:xfrm>
          <a:prstGeom prst="rect">
            <a:avLst/>
          </a:prstGeom>
          <a:noFill/>
          <a:ln>
            <a:solidFill>
              <a:schemeClr val="tx1"/>
            </a:solidFill>
          </a:ln>
        </p:spPr>
        <p:txBody>
          <a:bodyPr wrap="square">
            <a:spAutoFit/>
          </a:bodyPr>
          <a:lstStyle/>
          <a:p>
            <a:pPr algn="ctr"/>
            <a:r>
              <a:rPr lang="en-US" sz="1800">
                <a:effectLst/>
                <a:highlight>
                  <a:srgbClr val="00FF00"/>
                </a:highlight>
                <a:latin typeface="Calibri" panose="020F0502020204030204" pitchFamily="34" charset="0"/>
                <a:ea typeface="Calibri" panose="020F0502020204030204" pitchFamily="34" charset="0"/>
              </a:rPr>
              <a:t>By May 1, 2025</a:t>
            </a:r>
            <a:r>
              <a:rPr lang="en-US" sz="1800">
                <a:effectLst/>
                <a:latin typeface="Calibri" panose="020F0502020204030204" pitchFamily="34" charset="0"/>
                <a:ea typeface="Calibri" panose="020F0502020204030204" pitchFamily="34" charset="0"/>
              </a:rPr>
              <a:t> at least </a:t>
            </a:r>
            <a:r>
              <a:rPr lang="en-US" sz="1800">
                <a:effectLst/>
                <a:highlight>
                  <a:srgbClr val="FF00FF"/>
                </a:highlight>
                <a:latin typeface="Calibri" panose="020F0502020204030204" pitchFamily="34" charset="0"/>
                <a:ea typeface="Calibri" panose="020F0502020204030204" pitchFamily="34" charset="0"/>
              </a:rPr>
              <a:t>eight of ten</a:t>
            </a:r>
            <a:r>
              <a:rPr lang="en-US" sz="1800">
                <a:effectLst/>
                <a:latin typeface="Calibri" panose="020F0502020204030204" pitchFamily="34" charset="0"/>
                <a:ea typeface="Calibri" panose="020F0502020204030204" pitchFamily="34" charset="0"/>
              </a:rPr>
              <a:t> ELL teachers will receive a </a:t>
            </a:r>
            <a:r>
              <a:rPr lang="en-US" sz="1800">
                <a:effectLst/>
                <a:highlight>
                  <a:srgbClr val="00FFFF"/>
                </a:highlight>
                <a:latin typeface="Calibri" panose="020F0502020204030204" pitchFamily="34" charset="0"/>
                <a:ea typeface="Calibri" panose="020F0502020204030204" pitchFamily="34" charset="0"/>
              </a:rPr>
              <a:t>rating of proficient or better</a:t>
            </a:r>
            <a:r>
              <a:rPr lang="en-US" sz="1800">
                <a:effectLst/>
                <a:latin typeface="Calibri" panose="020F0502020204030204" pitchFamily="34" charset="0"/>
                <a:ea typeface="Calibri" panose="020F0502020204030204" pitchFamily="34" charset="0"/>
              </a:rPr>
              <a:t> on the School X </a:t>
            </a:r>
            <a:r>
              <a:rPr lang="en-US" sz="1800">
                <a:effectLst/>
                <a:highlight>
                  <a:srgbClr val="C0C0C0"/>
                </a:highlight>
                <a:latin typeface="Calibri" panose="020F0502020204030204" pitchFamily="34" charset="0"/>
                <a:ea typeface="Calibri" panose="020F0502020204030204" pitchFamily="34" charset="0"/>
              </a:rPr>
              <a:t>bilingual instructional supports rubric</a:t>
            </a:r>
            <a:r>
              <a:rPr lang="en-US" sz="1800">
                <a:effectLst/>
                <a:latin typeface="Calibri" panose="020F0502020204030204" pitchFamily="34" charset="0"/>
                <a:ea typeface="Calibri" panose="020F0502020204030204" pitchFamily="34" charset="0"/>
              </a:rPr>
              <a:t>.</a:t>
            </a:r>
            <a:endParaRPr lang="en-US" sz="2000"/>
          </a:p>
        </p:txBody>
      </p:sp>
      <p:sp>
        <p:nvSpPr>
          <p:cNvPr id="11" name="TextBox 10">
            <a:extLst>
              <a:ext uri="{FF2B5EF4-FFF2-40B4-BE49-F238E27FC236}">
                <a16:creationId xmlns:a16="http://schemas.microsoft.com/office/drawing/2014/main" id="{3DAC1953-AE14-6268-D795-16EF71AF7751}"/>
              </a:ext>
            </a:extLst>
          </p:cNvPr>
          <p:cNvSpPr txBox="1"/>
          <p:nvPr/>
        </p:nvSpPr>
        <p:spPr>
          <a:xfrm>
            <a:off x="350822" y="2602785"/>
            <a:ext cx="6097508" cy="707886"/>
          </a:xfrm>
          <a:prstGeom prst="rect">
            <a:avLst/>
          </a:prstGeom>
          <a:noFill/>
          <a:ln>
            <a:solidFill>
              <a:schemeClr val="tx1"/>
            </a:solidFill>
          </a:ln>
        </p:spPr>
        <p:txBody>
          <a:bodyPr wrap="square">
            <a:spAutoFit/>
          </a:bodyPr>
          <a:lstStyle/>
          <a:p>
            <a:pPr algn="ctr"/>
            <a:r>
              <a:rPr lang="en-US" sz="2000" b="0" i="0" u="none" strike="noStrike">
                <a:solidFill>
                  <a:srgbClr val="000000"/>
                </a:solidFill>
                <a:effectLst/>
                <a:highlight>
                  <a:srgbClr val="00FF00"/>
                </a:highlight>
                <a:latin typeface="Calibri" panose="020F0502020204030204" pitchFamily="34" charset="0"/>
              </a:rPr>
              <a:t>By June 2025</a:t>
            </a:r>
            <a:r>
              <a:rPr lang="en-US" sz="2000" b="0" i="0" u="none" strike="noStrike">
                <a:solidFill>
                  <a:srgbClr val="000000"/>
                </a:solidFill>
                <a:effectLst/>
                <a:latin typeface="Calibri" panose="020F0502020204030204" pitchFamily="34" charset="0"/>
              </a:rPr>
              <a:t> the </a:t>
            </a:r>
            <a:r>
              <a:rPr lang="en-US" sz="2000" b="0" i="0" u="none" strike="noStrike">
                <a:solidFill>
                  <a:srgbClr val="000000"/>
                </a:solidFill>
                <a:effectLst/>
                <a:highlight>
                  <a:srgbClr val="C0C0C0"/>
                </a:highlight>
                <a:latin typeface="Calibri" panose="020F0502020204030204" pitchFamily="34" charset="0"/>
              </a:rPr>
              <a:t>chronic absenteeism</a:t>
            </a:r>
            <a:r>
              <a:rPr lang="en-US" sz="2000" b="0" i="0" u="none" strike="noStrike">
                <a:solidFill>
                  <a:srgbClr val="000000"/>
                </a:solidFill>
                <a:effectLst/>
                <a:latin typeface="Calibri" panose="020F0502020204030204" pitchFamily="34" charset="0"/>
              </a:rPr>
              <a:t> rate for 6th grade will see a </a:t>
            </a:r>
            <a:r>
              <a:rPr lang="en-US" sz="2000" b="0" i="0" u="none" strike="noStrike">
                <a:solidFill>
                  <a:srgbClr val="000000"/>
                </a:solidFill>
                <a:effectLst/>
                <a:highlight>
                  <a:srgbClr val="00FFFF"/>
                </a:highlight>
                <a:latin typeface="Calibri" panose="020F0502020204030204" pitchFamily="34" charset="0"/>
              </a:rPr>
              <a:t>year-over-year reduction</a:t>
            </a:r>
            <a:r>
              <a:rPr lang="en-US" sz="2000" b="0" i="0" u="none" strike="noStrike">
                <a:solidFill>
                  <a:srgbClr val="000000"/>
                </a:solidFill>
                <a:effectLst/>
                <a:latin typeface="Calibri" panose="020F0502020204030204" pitchFamily="34" charset="0"/>
              </a:rPr>
              <a:t> from 35% to </a:t>
            </a:r>
            <a:r>
              <a:rPr lang="en-US" sz="2000" b="0" i="0" u="none" strike="noStrike">
                <a:solidFill>
                  <a:srgbClr val="000000"/>
                </a:solidFill>
                <a:effectLst/>
                <a:highlight>
                  <a:srgbClr val="FF00FF"/>
                </a:highlight>
                <a:latin typeface="Calibri" panose="020F0502020204030204" pitchFamily="34" charset="0"/>
              </a:rPr>
              <a:t>25%</a:t>
            </a:r>
            <a:r>
              <a:rPr lang="en-US" sz="2000" b="0" i="0" u="none" strike="noStrike">
                <a:solidFill>
                  <a:srgbClr val="000000"/>
                </a:solidFill>
                <a:effectLst/>
                <a:latin typeface="Calibri" panose="020F0502020204030204" pitchFamily="34" charset="0"/>
              </a:rPr>
              <a:t>. </a:t>
            </a:r>
            <a:endParaRPr lang="en-US" sz="2000"/>
          </a:p>
        </p:txBody>
      </p:sp>
      <p:sp>
        <p:nvSpPr>
          <p:cNvPr id="13" name="TextBox 12">
            <a:extLst>
              <a:ext uri="{FF2B5EF4-FFF2-40B4-BE49-F238E27FC236}">
                <a16:creationId xmlns:a16="http://schemas.microsoft.com/office/drawing/2014/main" id="{2B93E3D3-87F7-DB8C-B94F-46888F15AF41}"/>
              </a:ext>
            </a:extLst>
          </p:cNvPr>
          <p:cNvSpPr txBox="1"/>
          <p:nvPr/>
        </p:nvSpPr>
        <p:spPr>
          <a:xfrm>
            <a:off x="350822" y="3431013"/>
            <a:ext cx="6097508" cy="1323439"/>
          </a:xfrm>
          <a:prstGeom prst="rect">
            <a:avLst/>
          </a:prstGeom>
          <a:noFill/>
          <a:ln>
            <a:solidFill>
              <a:schemeClr val="tx1"/>
            </a:solidFill>
          </a:ln>
        </p:spPr>
        <p:txBody>
          <a:bodyPr wrap="square">
            <a:spAutoFit/>
          </a:bodyPr>
          <a:lstStyle/>
          <a:p>
            <a:pPr marL="228600" marR="0">
              <a:spcBef>
                <a:spcPts val="0"/>
              </a:spcBef>
              <a:spcAft>
                <a:spcPts val="0"/>
              </a:spcAft>
            </a:pPr>
            <a:r>
              <a:rPr lang="en-US" sz="2000">
                <a:effectLst/>
                <a:highlight>
                  <a:srgbClr val="00FF00"/>
                </a:highlight>
                <a:latin typeface="Calibri" panose="020F0502020204030204" pitchFamily="34" charset="0"/>
                <a:ea typeface="Calibri" panose="020F0502020204030204" pitchFamily="34" charset="0"/>
                <a:cs typeface="Calibri" panose="020F0502020204030204" pitchFamily="34" charset="0"/>
              </a:rPr>
              <a:t>By December 2024</a:t>
            </a:r>
            <a:r>
              <a:rPr lang="en-US" sz="2000">
                <a:effectLst/>
                <a:latin typeface="Calibri" panose="020F0502020204030204" pitchFamily="34" charset="0"/>
                <a:ea typeface="Calibri" panose="020F0502020204030204" pitchFamily="34" charset="0"/>
                <a:cs typeface="Calibri" panose="020F0502020204030204" pitchFamily="34" charset="0"/>
              </a:rPr>
              <a:t> </a:t>
            </a:r>
            <a:r>
              <a:rPr lang="en-US" sz="2000">
                <a:effectLst/>
                <a:highlight>
                  <a:srgbClr val="FF00FF"/>
                </a:highlight>
                <a:latin typeface="Calibri" panose="020F0502020204030204" pitchFamily="34" charset="0"/>
                <a:ea typeface="Calibri" panose="020F0502020204030204" pitchFamily="34" charset="0"/>
                <a:cs typeface="Calibri" panose="020F0502020204030204" pitchFamily="34" charset="0"/>
              </a:rPr>
              <a:t>95%</a:t>
            </a:r>
            <a:r>
              <a:rPr lang="en-US" sz="2000">
                <a:effectLst/>
                <a:latin typeface="Calibri" panose="020F0502020204030204" pitchFamily="34" charset="0"/>
                <a:ea typeface="Calibri" panose="020F0502020204030204" pitchFamily="34" charset="0"/>
                <a:cs typeface="Calibri" panose="020F0502020204030204" pitchFamily="34" charset="0"/>
              </a:rPr>
              <a:t> of 9</a:t>
            </a:r>
            <a:r>
              <a:rPr lang="en-US" sz="2000" baseline="30000">
                <a:effectLst/>
                <a:latin typeface="Calibri" panose="020F0502020204030204" pitchFamily="34" charset="0"/>
                <a:ea typeface="Calibri" panose="020F0502020204030204" pitchFamily="34" charset="0"/>
                <a:cs typeface="Calibri" panose="020F0502020204030204" pitchFamily="34" charset="0"/>
              </a:rPr>
              <a:t>th</a:t>
            </a:r>
            <a:r>
              <a:rPr lang="en-US" sz="2000">
                <a:effectLst/>
                <a:latin typeface="Calibri" panose="020F0502020204030204" pitchFamily="34" charset="0"/>
                <a:ea typeface="Calibri" panose="020F0502020204030204" pitchFamily="34" charset="0"/>
                <a:cs typeface="Calibri" panose="020F0502020204030204" pitchFamily="34" charset="0"/>
              </a:rPr>
              <a:t> grade students will be placed in </a:t>
            </a:r>
            <a:r>
              <a:rPr lang="en-US" sz="2000">
                <a:effectLst/>
                <a:highlight>
                  <a:srgbClr val="C0C0C0"/>
                </a:highlight>
                <a:latin typeface="Calibri" panose="020F0502020204030204" pitchFamily="34" charset="0"/>
                <a:ea typeface="Calibri" panose="020F0502020204030204" pitchFamily="34" charset="0"/>
                <a:cs typeface="Calibri" panose="020F0502020204030204" pitchFamily="34" charset="0"/>
              </a:rPr>
              <a:t>on-time graduation</a:t>
            </a:r>
            <a:r>
              <a:rPr lang="en-US" sz="2000">
                <a:effectLst/>
                <a:latin typeface="Calibri" panose="020F0502020204030204" pitchFamily="34" charset="0"/>
                <a:ea typeface="Calibri" panose="020F0502020204030204" pitchFamily="34" charset="0"/>
                <a:cs typeface="Calibri" panose="020F0502020204030204" pitchFamily="34" charset="0"/>
              </a:rPr>
              <a:t> </a:t>
            </a:r>
            <a:r>
              <a:rPr lang="en-US" sz="2000">
                <a:effectLst/>
                <a:highlight>
                  <a:srgbClr val="00FFFF"/>
                </a:highlight>
                <a:latin typeface="Calibri" panose="020F0502020204030204" pitchFamily="34" charset="0"/>
                <a:ea typeface="Calibri" panose="020F0502020204030204" pitchFamily="34" charset="0"/>
                <a:cs typeface="Calibri" panose="020F0502020204030204" pitchFamily="34" charset="0"/>
              </a:rPr>
              <a:t>support tiers</a:t>
            </a:r>
            <a:r>
              <a:rPr lang="en-US" sz="2000">
                <a:effectLst/>
                <a:latin typeface="Calibri" panose="020F0502020204030204" pitchFamily="34" charset="0"/>
                <a:ea typeface="Calibri" panose="020F0502020204030204" pitchFamily="34" charset="0"/>
                <a:cs typeface="Calibri" panose="020F0502020204030204" pitchFamily="34" charset="0"/>
              </a:rPr>
              <a:t> based on their core course grade, attendance, and disciplinary referrals.</a:t>
            </a:r>
            <a:endParaRPr lang="en-US" sz="200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724A2CFD-E968-DBA6-0ED9-6B1E637DF9EE}"/>
              </a:ext>
            </a:extLst>
          </p:cNvPr>
          <p:cNvSpPr txBox="1"/>
          <p:nvPr/>
        </p:nvSpPr>
        <p:spPr>
          <a:xfrm>
            <a:off x="350822" y="4874794"/>
            <a:ext cx="6097508" cy="1200329"/>
          </a:xfrm>
          <a:prstGeom prst="rect">
            <a:avLst/>
          </a:prstGeom>
          <a:noFill/>
          <a:ln>
            <a:solidFill>
              <a:schemeClr val="tx1"/>
            </a:solidFill>
          </a:ln>
        </p:spPr>
        <p:txBody>
          <a:bodyPr wrap="square">
            <a:spAutoFit/>
          </a:bodyPr>
          <a:lstStyle/>
          <a:p>
            <a:pPr algn="ctr"/>
            <a:r>
              <a:rPr lang="en-US" sz="1800">
                <a:effectLst/>
                <a:highlight>
                  <a:srgbClr val="00FF00"/>
                </a:highlight>
                <a:latin typeface="Calibri" panose="020F0502020204030204" pitchFamily="34" charset="0"/>
                <a:ea typeface="Calibri" panose="020F0502020204030204" pitchFamily="34" charset="0"/>
              </a:rPr>
              <a:t>By June 15, 2025</a:t>
            </a:r>
            <a:r>
              <a:rPr lang="en-US" sz="1800">
                <a:effectLst/>
                <a:latin typeface="Calibri" panose="020F0502020204030204" pitchFamily="34" charset="0"/>
                <a:ea typeface="Calibri" panose="020F0502020204030204" pitchFamily="34" charset="0"/>
              </a:rPr>
              <a:t>, </a:t>
            </a:r>
            <a:r>
              <a:rPr lang="en-US" sz="1800">
                <a:effectLst/>
                <a:highlight>
                  <a:srgbClr val="FF00FF"/>
                </a:highlight>
                <a:latin typeface="Calibri" panose="020F0502020204030204" pitchFamily="34" charset="0"/>
                <a:ea typeface="Calibri" panose="020F0502020204030204" pitchFamily="34" charset="0"/>
              </a:rPr>
              <a:t>90%</a:t>
            </a:r>
            <a:r>
              <a:rPr lang="en-US" sz="1800">
                <a:effectLst/>
                <a:latin typeface="Calibri" panose="020F0502020204030204" pitchFamily="34" charset="0"/>
                <a:ea typeface="Calibri" panose="020F0502020204030204" pitchFamily="34" charset="0"/>
              </a:rPr>
              <a:t> of 8</a:t>
            </a:r>
            <a:r>
              <a:rPr lang="en-US" sz="1800" baseline="30000">
                <a:effectLst/>
                <a:latin typeface="Calibri" panose="020F0502020204030204" pitchFamily="34" charset="0"/>
                <a:ea typeface="Calibri" panose="020F0502020204030204" pitchFamily="34" charset="0"/>
              </a:rPr>
              <a:t>th</a:t>
            </a:r>
            <a:r>
              <a:rPr lang="en-US" sz="1800">
                <a:effectLst/>
                <a:latin typeface="Calibri" panose="020F0502020204030204" pitchFamily="34" charset="0"/>
                <a:ea typeface="Calibri" panose="020F0502020204030204" pitchFamily="34" charset="0"/>
              </a:rPr>
              <a:t> grade students who attended after school tutoring in mathematics anchor skills regularly (75% of sessions) will meet their </a:t>
            </a:r>
            <a:r>
              <a:rPr lang="en-US" sz="1800">
                <a:effectLst/>
                <a:highlight>
                  <a:srgbClr val="00FFFF"/>
                </a:highlight>
                <a:latin typeface="Calibri" panose="020F0502020204030204" pitchFamily="34" charset="0"/>
                <a:ea typeface="Calibri" panose="020F0502020204030204" pitchFamily="34" charset="0"/>
              </a:rPr>
              <a:t>end-of-year growth targets</a:t>
            </a:r>
            <a:r>
              <a:rPr lang="en-US" sz="1800">
                <a:effectLst/>
                <a:latin typeface="Calibri" panose="020F0502020204030204" pitchFamily="34" charset="0"/>
                <a:ea typeface="Calibri" panose="020F0502020204030204" pitchFamily="34" charset="0"/>
              </a:rPr>
              <a:t> on the _____ </a:t>
            </a:r>
            <a:r>
              <a:rPr lang="en-US" sz="1800">
                <a:effectLst/>
                <a:highlight>
                  <a:srgbClr val="C0C0C0"/>
                </a:highlight>
                <a:latin typeface="Calibri" panose="020F0502020204030204" pitchFamily="34" charset="0"/>
                <a:ea typeface="Calibri" panose="020F0502020204030204" pitchFamily="34" charset="0"/>
              </a:rPr>
              <a:t>mathematics</a:t>
            </a:r>
            <a:r>
              <a:rPr lang="en-US" sz="1800">
                <a:effectLst/>
                <a:latin typeface="Calibri" panose="020F0502020204030204" pitchFamily="34" charset="0"/>
                <a:ea typeface="Calibri" panose="020F0502020204030204" pitchFamily="34" charset="0"/>
              </a:rPr>
              <a:t> assessment platform.</a:t>
            </a:r>
            <a:endParaRPr lang="en-US" sz="2000"/>
          </a:p>
        </p:txBody>
      </p:sp>
      <p:sp>
        <p:nvSpPr>
          <p:cNvPr id="16" name="TextBox 15">
            <a:extLst>
              <a:ext uri="{FF2B5EF4-FFF2-40B4-BE49-F238E27FC236}">
                <a16:creationId xmlns:a16="http://schemas.microsoft.com/office/drawing/2014/main" id="{686B4DC6-0FEC-A26C-82F8-5749F0286EE3}"/>
              </a:ext>
            </a:extLst>
          </p:cNvPr>
          <p:cNvSpPr txBox="1"/>
          <p:nvPr/>
        </p:nvSpPr>
        <p:spPr>
          <a:xfrm>
            <a:off x="7134131" y="1621472"/>
            <a:ext cx="3983525" cy="707886"/>
          </a:xfrm>
          <a:prstGeom prst="rect">
            <a:avLst/>
          </a:prstGeom>
          <a:noFill/>
        </p:spPr>
        <p:txBody>
          <a:bodyPr wrap="square" rtlCol="0">
            <a:spAutoFit/>
          </a:bodyPr>
          <a:lstStyle/>
          <a:p>
            <a:pPr algn="ctr"/>
            <a:r>
              <a:rPr lang="en-US" sz="4000">
                <a:highlight>
                  <a:srgbClr val="00FFFF"/>
                </a:highlight>
              </a:rPr>
              <a:t>Specific</a:t>
            </a:r>
          </a:p>
        </p:txBody>
      </p:sp>
      <p:sp>
        <p:nvSpPr>
          <p:cNvPr id="17" name="TextBox 16">
            <a:extLst>
              <a:ext uri="{FF2B5EF4-FFF2-40B4-BE49-F238E27FC236}">
                <a16:creationId xmlns:a16="http://schemas.microsoft.com/office/drawing/2014/main" id="{AB2A3ACE-B325-6B46-889E-CDBD4A07B206}"/>
              </a:ext>
            </a:extLst>
          </p:cNvPr>
          <p:cNvSpPr txBox="1"/>
          <p:nvPr/>
        </p:nvSpPr>
        <p:spPr>
          <a:xfrm>
            <a:off x="7134130" y="2478607"/>
            <a:ext cx="3983525" cy="707886"/>
          </a:xfrm>
          <a:prstGeom prst="rect">
            <a:avLst/>
          </a:prstGeom>
          <a:noFill/>
        </p:spPr>
        <p:txBody>
          <a:bodyPr wrap="square" rtlCol="0">
            <a:spAutoFit/>
          </a:bodyPr>
          <a:lstStyle/>
          <a:p>
            <a:pPr algn="ctr"/>
            <a:r>
              <a:rPr lang="en-US" sz="4000">
                <a:highlight>
                  <a:srgbClr val="FF00FF"/>
                </a:highlight>
              </a:rPr>
              <a:t>Measurable</a:t>
            </a:r>
          </a:p>
        </p:txBody>
      </p:sp>
      <p:sp>
        <p:nvSpPr>
          <p:cNvPr id="18" name="TextBox 17">
            <a:extLst>
              <a:ext uri="{FF2B5EF4-FFF2-40B4-BE49-F238E27FC236}">
                <a16:creationId xmlns:a16="http://schemas.microsoft.com/office/drawing/2014/main" id="{FB9CA437-AAED-7B49-BEF0-94055D39E7A5}"/>
              </a:ext>
            </a:extLst>
          </p:cNvPr>
          <p:cNvSpPr txBox="1"/>
          <p:nvPr/>
        </p:nvSpPr>
        <p:spPr>
          <a:xfrm>
            <a:off x="7134130" y="3329698"/>
            <a:ext cx="3983525" cy="707886"/>
          </a:xfrm>
          <a:prstGeom prst="rect">
            <a:avLst/>
          </a:prstGeom>
          <a:noFill/>
        </p:spPr>
        <p:txBody>
          <a:bodyPr wrap="square" rtlCol="0">
            <a:spAutoFit/>
          </a:bodyPr>
          <a:lstStyle/>
          <a:p>
            <a:pPr algn="ctr"/>
            <a:r>
              <a:rPr lang="en-US" sz="4000"/>
              <a:t>Attainable</a:t>
            </a:r>
          </a:p>
        </p:txBody>
      </p:sp>
      <p:sp>
        <p:nvSpPr>
          <p:cNvPr id="19" name="TextBox 18">
            <a:extLst>
              <a:ext uri="{FF2B5EF4-FFF2-40B4-BE49-F238E27FC236}">
                <a16:creationId xmlns:a16="http://schemas.microsoft.com/office/drawing/2014/main" id="{45F0344A-F5E5-6977-FF41-EE17BDE36A63}"/>
              </a:ext>
            </a:extLst>
          </p:cNvPr>
          <p:cNvSpPr txBox="1"/>
          <p:nvPr/>
        </p:nvSpPr>
        <p:spPr>
          <a:xfrm>
            <a:off x="7134129" y="4180789"/>
            <a:ext cx="3983525" cy="707886"/>
          </a:xfrm>
          <a:prstGeom prst="rect">
            <a:avLst/>
          </a:prstGeom>
          <a:noFill/>
        </p:spPr>
        <p:txBody>
          <a:bodyPr wrap="square" rtlCol="0">
            <a:spAutoFit/>
          </a:bodyPr>
          <a:lstStyle/>
          <a:p>
            <a:pPr algn="ctr"/>
            <a:r>
              <a:rPr lang="en-US" sz="4000">
                <a:highlight>
                  <a:srgbClr val="C0C0C0"/>
                </a:highlight>
              </a:rPr>
              <a:t>Relevant</a:t>
            </a:r>
          </a:p>
        </p:txBody>
      </p:sp>
      <p:sp>
        <p:nvSpPr>
          <p:cNvPr id="20" name="TextBox 19">
            <a:extLst>
              <a:ext uri="{FF2B5EF4-FFF2-40B4-BE49-F238E27FC236}">
                <a16:creationId xmlns:a16="http://schemas.microsoft.com/office/drawing/2014/main" id="{E2C907A7-6D80-D384-2B86-11F1DCBB0578}"/>
              </a:ext>
            </a:extLst>
          </p:cNvPr>
          <p:cNvSpPr txBox="1"/>
          <p:nvPr/>
        </p:nvSpPr>
        <p:spPr>
          <a:xfrm>
            <a:off x="7134128" y="4974321"/>
            <a:ext cx="3983525" cy="707886"/>
          </a:xfrm>
          <a:prstGeom prst="rect">
            <a:avLst/>
          </a:prstGeom>
          <a:noFill/>
        </p:spPr>
        <p:txBody>
          <a:bodyPr wrap="square" rtlCol="0">
            <a:spAutoFit/>
          </a:bodyPr>
          <a:lstStyle/>
          <a:p>
            <a:pPr algn="ctr"/>
            <a:r>
              <a:rPr lang="en-US" sz="4000">
                <a:highlight>
                  <a:srgbClr val="00FF00"/>
                </a:highlight>
              </a:rPr>
              <a:t>Time-bound</a:t>
            </a:r>
          </a:p>
        </p:txBody>
      </p:sp>
    </p:spTree>
    <p:extLst>
      <p:ext uri="{BB962C8B-B14F-4D97-AF65-F5344CB8AC3E}">
        <p14:creationId xmlns:p14="http://schemas.microsoft.com/office/powerpoint/2010/main" val="182849022"/>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DBC90275BB3848B6B366B6D0955763" ma:contentTypeVersion="11" ma:contentTypeDescription="Create a new document." ma:contentTypeScope="" ma:versionID="400d2c0357984e0d75f158b73a991273">
  <xsd:schema xmlns:xsd="http://www.w3.org/2001/XMLSchema" xmlns:xs="http://www.w3.org/2001/XMLSchema" xmlns:p="http://schemas.microsoft.com/office/2006/metadata/properties" xmlns:ns3="9baf7004-a385-44da-a26e-a78e432394d8" xmlns:ns4="0cb49514-646a-4c19-b3ae-5e7d43590eeb" targetNamespace="http://schemas.microsoft.com/office/2006/metadata/properties" ma:root="true" ma:fieldsID="2745c4f1811d680d7613ddcf1a003e4c" ns3:_="" ns4:_="">
    <xsd:import namespace="9baf7004-a385-44da-a26e-a78e432394d8"/>
    <xsd:import namespace="0cb49514-646a-4c19-b3ae-5e7d43590ee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f7004-a385-44da-a26e-a78e432394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b49514-646a-4c19-b3ae-5e7d43590e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baf7004-a385-44da-a26e-a78e432394d8" xsi:nil="true"/>
  </documentManagement>
</p:properties>
</file>

<file path=customXml/itemProps1.xml><?xml version="1.0" encoding="utf-8"?>
<ds:datastoreItem xmlns:ds="http://schemas.openxmlformats.org/officeDocument/2006/customXml" ds:itemID="{50808C50-6EA5-4EE4-8365-BB53F443C7CC}">
  <ds:schemaRefs>
    <ds:schemaRef ds:uri="http://schemas.microsoft.com/sharepoint/v3/contenttype/forms"/>
  </ds:schemaRefs>
</ds:datastoreItem>
</file>

<file path=customXml/itemProps2.xml><?xml version="1.0" encoding="utf-8"?>
<ds:datastoreItem xmlns:ds="http://schemas.openxmlformats.org/officeDocument/2006/customXml" ds:itemID="{DCE1C520-B42B-4103-8D2A-AC43FF35380C}">
  <ds:schemaRefs>
    <ds:schemaRef ds:uri="0cb49514-646a-4c19-b3ae-5e7d43590eeb"/>
    <ds:schemaRef ds:uri="9baf7004-a385-44da-a26e-a78e432394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C3332CA7-765E-4047-A35E-D7D0C2ECFB93}">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9baf7004-a385-44da-a26e-a78e432394d8"/>
    <ds:schemaRef ds:uri="http://schemas.microsoft.com/office/infopath/2007/PartnerControls"/>
    <ds:schemaRef ds:uri="0cb49514-646a-4c19-b3ae-5e7d43590eeb"/>
    <ds:schemaRef ds:uri="http://purl.org/dc/term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TotalTime>
  <Words>2592</Words>
  <Application>Microsoft Office PowerPoint</Application>
  <PresentationFormat>Widescreen</PresentationFormat>
  <Paragraphs>319</Paragraphs>
  <Slides>45</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Courier New</vt:lpstr>
      <vt:lpstr>Palatino Linotype</vt:lpstr>
      <vt:lpstr>NJDOE_TitleSlide</vt:lpstr>
      <vt:lpstr>NDJOE_Main</vt:lpstr>
      <vt:lpstr> Data Literacy Series: Training #4 Reflection and Direction for Continuous Improvement</vt:lpstr>
      <vt:lpstr>Please Review </vt:lpstr>
      <vt:lpstr>Welcome</vt:lpstr>
      <vt:lpstr>Agenda for Today</vt:lpstr>
      <vt:lpstr>Annual School Plans and S.M.A.R.T. Goals</vt:lpstr>
      <vt:lpstr>Acronyms To Know</vt:lpstr>
      <vt:lpstr>S.M.A.R.T. Goals - Definition</vt:lpstr>
      <vt:lpstr>S.M.A.R.T. Goals - Examples</vt:lpstr>
      <vt:lpstr>S.M.A.R.T. Goals - Examples</vt:lpstr>
      <vt:lpstr>Interim Goals</vt:lpstr>
      <vt:lpstr>Leading Indicators for Interim Goals</vt:lpstr>
      <vt:lpstr>Leading Indicators for Interim Goals</vt:lpstr>
      <vt:lpstr>The Ghost of S.M.A.R.T. Goals Past</vt:lpstr>
      <vt:lpstr>The Ghost of S.M.A.R.T. Goals Past</vt:lpstr>
      <vt:lpstr>School Performance Reports</vt:lpstr>
      <vt:lpstr>School Performance Reports</vt:lpstr>
      <vt:lpstr>School Performance Reports</vt:lpstr>
      <vt:lpstr>Multiple Measures of Data</vt:lpstr>
      <vt:lpstr>SPRs + Multiple Measures of Data</vt:lpstr>
      <vt:lpstr>SPRs + Multiple Measures of Data</vt:lpstr>
      <vt:lpstr>SPRs + Multiple Measures of Data</vt:lpstr>
      <vt:lpstr>Break</vt:lpstr>
      <vt:lpstr>Presenters: Union City Public Schools</vt:lpstr>
      <vt:lpstr>Union City Public Schools</vt:lpstr>
      <vt:lpstr>Union City Public Schools</vt:lpstr>
      <vt:lpstr>Union City Public Schools</vt:lpstr>
      <vt:lpstr>Union City Public Schools</vt:lpstr>
      <vt:lpstr>Union City Public Schools</vt:lpstr>
      <vt:lpstr>PowerPoint Presentation</vt:lpstr>
      <vt:lpstr>Cycle Reporting</vt:lpstr>
      <vt:lpstr>Cycle Reporting </vt:lpstr>
      <vt:lpstr>Progress Monitoring </vt:lpstr>
      <vt:lpstr>Review Interim Goals </vt:lpstr>
      <vt:lpstr>Strategy Implementation </vt:lpstr>
      <vt:lpstr>End of Cycle Review Meetings </vt:lpstr>
      <vt:lpstr>Cycle 3 Review Process</vt:lpstr>
      <vt:lpstr>Cycle 3 Record Book </vt:lpstr>
      <vt:lpstr>Getting Started</vt:lpstr>
      <vt:lpstr>EOC Questions </vt:lpstr>
      <vt:lpstr>Uploading the Record Book </vt:lpstr>
      <vt:lpstr>Next Steps</vt:lpstr>
      <vt:lpstr>Next Steps</vt:lpstr>
      <vt:lpstr>Presenter Contact Information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Assistance for Exiting Comprehensive Support and Improvement Schools</dc:title>
  <dc:creator>Waddell, Azan</dc:creator>
  <cp:lastModifiedBy>Amutah, Chimaobi</cp:lastModifiedBy>
  <cp:revision>3</cp:revision>
  <cp:lastPrinted>2023-10-25T13:55:06Z</cp:lastPrinted>
  <dcterms:created xsi:type="dcterms:W3CDTF">2023-02-12T16:13:21Z</dcterms:created>
  <dcterms:modified xsi:type="dcterms:W3CDTF">2024-04-11T15:47:37Z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0x0101008CDBC90275BB3848B6B366B6D0955763</vt:lpwstr>
  </property>
</Properties>
</file>